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61" r:id="rId2"/>
    <p:sldId id="268" r:id="rId3"/>
    <p:sldId id="269" r:id="rId4"/>
    <p:sldId id="270" r:id="rId5"/>
    <p:sldId id="318" r:id="rId6"/>
    <p:sldId id="272" r:id="rId7"/>
    <p:sldId id="273" r:id="rId8"/>
    <p:sldId id="274" r:id="rId9"/>
    <p:sldId id="312" r:id="rId10"/>
    <p:sldId id="276" r:id="rId11"/>
    <p:sldId id="282" r:id="rId12"/>
    <p:sldId id="283" r:id="rId13"/>
    <p:sldId id="284" r:id="rId14"/>
    <p:sldId id="330" r:id="rId15"/>
    <p:sldId id="331" r:id="rId16"/>
    <p:sldId id="315" r:id="rId17"/>
    <p:sldId id="332" r:id="rId18"/>
    <p:sldId id="316" r:id="rId19"/>
    <p:sldId id="285" r:id="rId20"/>
    <p:sldId id="286" r:id="rId21"/>
    <p:sldId id="287" r:id="rId22"/>
    <p:sldId id="288" r:id="rId23"/>
    <p:sldId id="289" r:id="rId24"/>
    <p:sldId id="292" r:id="rId25"/>
    <p:sldId id="293" r:id="rId26"/>
    <p:sldId id="301" r:id="rId27"/>
    <p:sldId id="302" r:id="rId28"/>
    <p:sldId id="317" r:id="rId29"/>
    <p:sldId id="319" r:id="rId30"/>
    <p:sldId id="320" r:id="rId31"/>
    <p:sldId id="303" r:id="rId32"/>
    <p:sldId id="304" r:id="rId33"/>
    <p:sldId id="305" r:id="rId34"/>
    <p:sldId id="321" r:id="rId35"/>
    <p:sldId id="306" r:id="rId36"/>
    <p:sldId id="307" r:id="rId37"/>
    <p:sldId id="322" r:id="rId38"/>
    <p:sldId id="323" r:id="rId39"/>
    <p:sldId id="308" r:id="rId40"/>
    <p:sldId id="309" r:id="rId41"/>
    <p:sldId id="310" r:id="rId42"/>
    <p:sldId id="311" r:id="rId4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86B9"/>
    <a:srgbClr val="A66402"/>
    <a:srgbClr val="025245"/>
    <a:srgbClr val="193B30"/>
    <a:srgbClr val="199EE1"/>
    <a:srgbClr val="1C69BE"/>
    <a:srgbClr val="2072A4"/>
    <a:srgbClr val="26262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wmf"/><Relationship Id="rId1" Type="http://schemas.openxmlformats.org/officeDocument/2006/relationships/image" Target="../media/image48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wmf"/></Relationships>
</file>

<file path=ppt/drawings/_rels/vmlDrawing27.vml.rels><?xml version="1.0" encoding="UTF-8" standalone="yes"?>
<Relationships xmlns="http://schemas.openxmlformats.org/package/2006/relationships"><Relationship Id="rId2" Type="http://schemas.openxmlformats.org/officeDocument/2006/relationships/image" Target="../media/image60.wmf"/><Relationship Id="rId1" Type="http://schemas.openxmlformats.org/officeDocument/2006/relationships/image" Target="../media/image59.wmf"/></Relationships>
</file>

<file path=ppt/drawings/_rels/vmlDrawing2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/Relationships>
</file>

<file path=ppt/drawings/_rels/vmlDrawing2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4" Type="http://schemas.openxmlformats.org/officeDocument/2006/relationships/image" Target="../media/image6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/Relationships>
</file>

<file path=ppt/drawings/_rels/vmlDrawing3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image" Target="../media/image72.wmf"/><Relationship Id="rId1" Type="http://schemas.openxmlformats.org/officeDocument/2006/relationships/image" Target="../media/image71.wmf"/><Relationship Id="rId5" Type="http://schemas.openxmlformats.org/officeDocument/2006/relationships/image" Target="../media/image75.wmf"/><Relationship Id="rId4" Type="http://schemas.openxmlformats.org/officeDocument/2006/relationships/image" Target="../media/image74.w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E2A7D9B-1538-4055-BA67-8EEA99CC8244}" type="datetimeFigureOut">
              <a:rPr lang="zh-CN" altLang="en-US"/>
              <a:pPr>
                <a:defRPr/>
              </a:pPr>
              <a:t>2021/6/21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357D94F-2987-44FE-9F04-87DD2FB7C2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rcRect t="1714" r="537"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4"/>
          <p:cNvSpPr/>
          <p:nvPr userDrawn="1"/>
        </p:nvSpPr>
        <p:spPr>
          <a:xfrm>
            <a:off x="3203575" y="3429000"/>
            <a:ext cx="3529013" cy="360363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79712" y="2492896"/>
            <a:ext cx="6120680" cy="936104"/>
          </a:xfrm>
          <a:noFill/>
          <a:ln>
            <a:noFill/>
          </a:ln>
          <a:extLst/>
        </p:spPr>
        <p:txBody>
          <a:bodyPr/>
          <a:lstStyle>
            <a:lvl1pPr algn="ctr">
              <a:defRPr lang="zh-CN" altLang="en-US" sz="5400" b="1" dirty="0" smtClean="0">
                <a:solidFill>
                  <a:srgbClr val="193B30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156321" y="3429000"/>
            <a:ext cx="3960440" cy="360040"/>
          </a:xfrm>
          <a:noFill/>
        </p:spPr>
        <p:txBody>
          <a:bodyPr anchor="ctr"/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A4FF9-2623-4453-84A3-68DD71F0098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C9D3F-9E03-4BC3-8B82-1E63276670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3D28D-507F-4403-A205-AAB74B3700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513E2-DB57-4232-A6A3-F409DD2A0A5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064896" cy="504056"/>
          </a:xfrm>
        </p:spPr>
        <p:txBody>
          <a:bodyPr/>
          <a:lstStyle>
            <a:lvl1pPr algn="l">
              <a:defRPr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692696"/>
            <a:ext cx="8064896" cy="583264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690C5-E9ED-4F00-BB42-B2796919A21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/>
          <p:cNvPicPr>
            <a:picLocks noChangeAspect="1"/>
          </p:cNvPicPr>
          <p:nvPr userDrawn="1"/>
        </p:nvPicPr>
        <p:blipFill>
          <a:blip r:embed="rId2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圆角矩形 7"/>
          <p:cNvSpPr/>
          <p:nvPr userDrawn="1"/>
        </p:nvSpPr>
        <p:spPr>
          <a:xfrm>
            <a:off x="2711450" y="3141663"/>
            <a:ext cx="3240088" cy="287337"/>
          </a:xfrm>
          <a:prstGeom prst="roundRect">
            <a:avLst>
              <a:gd name="adj" fmla="val 50000"/>
            </a:avLst>
          </a:prstGeom>
          <a:solidFill>
            <a:srgbClr val="193B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11760" y="2348880"/>
            <a:ext cx="3816423" cy="678284"/>
          </a:xfr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 algn="ctr">
              <a:defRPr lang="zh-CN" altLang="en-US" sz="4400" dirty="0"/>
            </a:lvl1pPr>
          </a:lstStyle>
          <a:p>
            <a:pPr lvl="0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795863" y="3121127"/>
            <a:ext cx="3096345" cy="308136"/>
          </a:xfrm>
        </p:spPr>
        <p:txBody>
          <a:bodyPr anchor="ctr"/>
          <a:lstStyle>
            <a:lvl1pPr marL="0" indent="0" algn="ctr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77312-375F-46AA-BA3C-99C5BCB565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9EC5-3876-4FBB-9017-10E04FE6F0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1A47A-A6FF-4A55-B270-C81627C46C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E550-9630-45C0-94F6-D0585FAEB8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83A2-84D4-4BD8-97ED-7867E779500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778D9-139D-480A-BEC1-95643D8A5F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506D2-21B6-43D6-8FD6-036498D6ED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1"/>
          <p:cNvPicPr>
            <a:picLocks noChangeAspect="1"/>
          </p:cNvPicPr>
          <p:nvPr userDrawn="1"/>
        </p:nvPicPr>
        <p:blipFill>
          <a:blip r:embed="rId15"/>
          <a:srcRect l="381" t="468" r="2" b="12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250825" y="71438"/>
            <a:ext cx="77771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250825" y="692150"/>
            <a:ext cx="7777163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F0B88C5-A8FE-4BE7-9653-874222B5D0E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0" y="620713"/>
            <a:ext cx="9144000" cy="0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62" r:id="rId12"/>
    <p:sldLayoutId id="2147483663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altLang="en-US" sz="2400" b="1" kern="1200" dirty="0">
          <a:solidFill>
            <a:srgbClr val="193B30"/>
          </a:solidFill>
          <a:latin typeface="微软雅黑" pitchFamily="34" charset="-122"/>
          <a:ea typeface="微软雅黑" pitchFamily="34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193B30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C5C5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C5C5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C5C5C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C5C5C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C5C5C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25.bin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28.png"/><Relationship Id="rId4" Type="http://schemas.openxmlformats.org/officeDocument/2006/relationships/oleObject" Target="../embeddings/oleObject27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8.png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5.bin"/><Relationship Id="rId5" Type="http://schemas.openxmlformats.org/officeDocument/2006/relationships/oleObject" Target="../embeddings/oleObject34.bin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28.png"/><Relationship Id="rId4" Type="http://schemas.openxmlformats.org/officeDocument/2006/relationships/oleObject" Target="../embeddings/oleObject37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28.png"/><Relationship Id="rId4" Type="http://schemas.openxmlformats.org/officeDocument/2006/relationships/oleObject" Target="../embeddings/oleObject39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1.vml"/><Relationship Id="rId4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oleObject" Target="../embeddings/oleObject43.bin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4.vml"/><Relationship Id="rId4" Type="http://schemas.openxmlformats.org/officeDocument/2006/relationships/image" Target="../media/image2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oleObject" Target="../embeddings/oleObject47.bin"/><Relationship Id="rId5" Type="http://schemas.openxmlformats.org/officeDocument/2006/relationships/image" Target="../media/image28.png"/><Relationship Id="rId4" Type="http://schemas.openxmlformats.org/officeDocument/2006/relationships/oleObject" Target="../embeddings/oleObject46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28.png"/><Relationship Id="rId4" Type="http://schemas.openxmlformats.org/officeDocument/2006/relationships/oleObject" Target="../embeddings/oleObject50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8.vml"/><Relationship Id="rId6" Type="http://schemas.openxmlformats.org/officeDocument/2006/relationships/image" Target="../media/image28.png"/><Relationship Id="rId5" Type="http://schemas.openxmlformats.org/officeDocument/2006/relationships/oleObject" Target="../embeddings/oleObject53.bin"/><Relationship Id="rId4" Type="http://schemas.openxmlformats.org/officeDocument/2006/relationships/oleObject" Target="../embeddings/oleObject52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oleObject" Target="../embeddings/oleObject57.bin"/><Relationship Id="rId5" Type="http://schemas.openxmlformats.org/officeDocument/2006/relationships/oleObject" Target="../embeddings/oleObject56.bin"/><Relationship Id="rId4" Type="http://schemas.openxmlformats.org/officeDocument/2006/relationships/oleObject" Target="../embeddings/oleObject5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3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28.png"/><Relationship Id="rId5" Type="http://schemas.openxmlformats.org/officeDocument/2006/relationships/oleObject" Target="../embeddings/oleObject60.bin"/><Relationship Id="rId4" Type="http://schemas.openxmlformats.org/officeDocument/2006/relationships/oleObject" Target="../embeddings/oleObject59.bin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28.png"/><Relationship Id="rId5" Type="http://schemas.openxmlformats.org/officeDocument/2006/relationships/oleObject" Target="../embeddings/oleObject63.bin"/><Relationship Id="rId4" Type="http://schemas.openxmlformats.org/officeDocument/2006/relationships/oleObject" Target="../embeddings/oleObject62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2.v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.jpeg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.jpeg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.jpeg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1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1857356" y="1357298"/>
            <a:ext cx="6449940" cy="4500594"/>
          </a:xfrm>
        </p:spPr>
        <p:txBody>
          <a:bodyPr/>
          <a:lstStyle/>
          <a:p>
            <a:r>
              <a:rPr altLang="en-US" smtClean="0"/>
              <a:t>第</a:t>
            </a:r>
            <a:r>
              <a:rPr lang="en-US" altLang="en-US" smtClean="0"/>
              <a:t>5</a:t>
            </a:r>
            <a:r>
              <a:rPr altLang="en-US" smtClean="0"/>
              <a:t>章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altLang="en-US" dirty="0" smtClean="0"/>
              <a:t>条件平差</a:t>
            </a:r>
            <a:endParaRPr lang="zh-CN" altLang="en-US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142852"/>
            <a:ext cx="642942" cy="7891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285728"/>
            <a:ext cx="446801" cy="42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928926" y="5000636"/>
            <a:ext cx="42546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smtClean="0">
                <a:solidFill>
                  <a:schemeClr val="accent6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同济大学测绘与地理信息学院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4"/>
          <p:cNvGraphicFramePr>
            <a:graphicFrameLocks noChangeAspect="1"/>
          </p:cNvGraphicFramePr>
          <p:nvPr>
            <p:ph type="body" idx="1"/>
          </p:nvPr>
        </p:nvGraphicFramePr>
        <p:xfrm>
          <a:off x="366713" y="0"/>
          <a:ext cx="5356225" cy="1330325"/>
        </p:xfrm>
        <a:graphic>
          <a:graphicData uri="http://schemas.openxmlformats.org/presentationml/2006/ole">
            <p:oleObj spid="_x0000_s29698" name="公式" r:id="rId3" imgW="1942920" imgH="482400" progId="Equation.3">
              <p:embed/>
            </p:oleObj>
          </a:graphicData>
        </a:graphic>
      </p:graphicFrame>
      <p:graphicFrame>
        <p:nvGraphicFramePr>
          <p:cNvPr id="8195" name="Object 5"/>
          <p:cNvGraphicFramePr>
            <a:graphicFrameLocks noChangeAspect="1"/>
          </p:cNvGraphicFramePr>
          <p:nvPr/>
        </p:nvGraphicFramePr>
        <p:xfrm>
          <a:off x="357158" y="2500306"/>
          <a:ext cx="8235950" cy="3576638"/>
        </p:xfrm>
        <a:graphic>
          <a:graphicData uri="http://schemas.openxmlformats.org/presentationml/2006/ole">
            <p:oleObj spid="_x0000_s29699" name="公式" r:id="rId4" imgW="2895480" imgH="125712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4282" y="1500174"/>
            <a:ext cx="864399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二、观测值的平差值及观测值改正数的权逆阵</a:t>
            </a:r>
            <a:endParaRPr lang="zh-CN" altLang="en-US" sz="3200" b="1" dirty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85852" y="6215082"/>
            <a:ext cx="4643470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P72 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式（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5-3-6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），式（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5-3-7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00063" y="1187450"/>
          <a:ext cx="6715125" cy="3565525"/>
        </p:xfrm>
        <a:graphic>
          <a:graphicData uri="http://schemas.openxmlformats.org/presentationml/2006/ole">
            <p:oleObj spid="_x0000_s33794" name="公式" r:id="rId3" imgW="3492360" imgH="1854000" progId="Equation.3">
              <p:embed/>
            </p:oleObj>
          </a:graphicData>
        </a:graphic>
      </p:graphicFrame>
      <p:sp>
        <p:nvSpPr>
          <p:cNvPr id="4" name="矩形 3"/>
          <p:cNvSpPr/>
          <p:nvPr/>
        </p:nvSpPr>
        <p:spPr>
          <a:xfrm>
            <a:off x="0" y="5214950"/>
            <a:ext cx="89297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权函数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式：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即全微分式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，为协方差或协因数传播而准备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的线性化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函数式                   ，记住其系数矩阵均应写成       格式。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69850" y="-142900"/>
            <a:ext cx="9074150" cy="792163"/>
          </a:xfrm>
        </p:spPr>
        <p:txBody>
          <a:bodyPr/>
          <a:lstStyle/>
          <a:p>
            <a:pPr algn="l" eaLnBrk="1" hangingPunct="1">
              <a:buNone/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三、平差值函数的权逆阵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3D28D-507F-4403-A205-AAB74B37002F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857488" y="6357959"/>
            <a:ext cx="2428892" cy="500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P73 </a:t>
            </a: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5-2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3795" name="Object 4"/>
          <p:cNvGraphicFramePr>
            <a:graphicFrameLocks noChangeAspect="1"/>
          </p:cNvGraphicFramePr>
          <p:nvPr/>
        </p:nvGraphicFramePr>
        <p:xfrm>
          <a:off x="1071538" y="5857892"/>
          <a:ext cx="1597025" cy="531812"/>
        </p:xfrm>
        <a:graphic>
          <a:graphicData uri="http://schemas.openxmlformats.org/presentationml/2006/ole">
            <p:oleObj spid="_x0000_s33795" name="公式" r:id="rId5" imgW="723600" imgH="241200" progId="Equation.3">
              <p:embed/>
            </p:oleObj>
          </a:graphicData>
        </a:graphic>
      </p:graphicFrame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6500826" y="5857892"/>
          <a:ext cx="476250" cy="504825"/>
        </p:xfrm>
        <a:graphic>
          <a:graphicData uri="http://schemas.openxmlformats.org/presentationml/2006/ole">
            <p:oleObj spid="_x0000_s33796" name="公式" r:id="rId6" imgW="2156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zh-CN" altLang="en-US" sz="32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补充</a:t>
            </a:r>
            <a:r>
              <a:rPr lang="zh-CN" altLang="en-US"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：控制测量</a:t>
            </a:r>
            <a:r>
              <a:rPr altLang="en-US"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基本</a:t>
            </a:r>
            <a:r>
              <a:rPr lang="zh-CN" altLang="en-US" sz="320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概念</a:t>
            </a:r>
            <a:endParaRPr lang="zh-CN" altLang="en-US" sz="3200" dirty="0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692696"/>
            <a:ext cx="8064896" cy="5236634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  <a:latin typeface="+mj-ea"/>
                <a:ea typeface="+mj-ea"/>
              </a:rPr>
              <a:t>1</a:t>
            </a:r>
            <a:r>
              <a:rPr lang="zh-CN" altLang="en-US" sz="2400" b="1" smtClean="0">
                <a:solidFill>
                  <a:schemeClr val="tx1"/>
                </a:solidFill>
                <a:latin typeface="+mj-ea"/>
                <a:ea typeface="+mj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控制测量任务</a:t>
            </a: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/>
                </a:solidFill>
              </a:rPr>
              <a:t>1</a:t>
            </a:r>
            <a:r>
              <a:rPr lang="zh-CN" altLang="en-US" sz="2000" smtClean="0">
                <a:solidFill>
                  <a:schemeClr val="tx1"/>
                </a:solidFill>
              </a:rPr>
              <a:t>）为</a:t>
            </a:r>
            <a:r>
              <a:rPr lang="zh-CN" altLang="en-US" sz="2000" dirty="0" smtClean="0">
                <a:solidFill>
                  <a:schemeClr val="tx1"/>
                </a:solidFill>
              </a:rPr>
              <a:t>测绘地形图建立控制网</a:t>
            </a: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/>
                </a:solidFill>
              </a:rPr>
              <a:t>2</a:t>
            </a:r>
            <a:r>
              <a:rPr lang="zh-CN" altLang="en-US" sz="2000" smtClean="0">
                <a:solidFill>
                  <a:schemeClr val="tx1"/>
                </a:solidFill>
              </a:rPr>
              <a:t>）建立工程控制网</a:t>
            </a:r>
            <a:endParaRPr lang="zh-CN" altLang="en-US" sz="2000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/>
                </a:solidFill>
              </a:rPr>
              <a:t>3</a:t>
            </a:r>
            <a:r>
              <a:rPr lang="zh-CN" altLang="en-US" sz="2000" smtClean="0">
                <a:solidFill>
                  <a:schemeClr val="tx1"/>
                </a:solidFill>
              </a:rPr>
              <a:t>）建立</a:t>
            </a:r>
            <a:r>
              <a:rPr lang="zh-CN" altLang="en-US" sz="2000" dirty="0" smtClean="0">
                <a:solidFill>
                  <a:schemeClr val="tx1"/>
                </a:solidFill>
              </a:rPr>
              <a:t>变形监测网</a:t>
            </a:r>
          </a:p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zh-CN" altLang="en-US" sz="2400" b="1" smtClean="0">
                <a:solidFill>
                  <a:schemeClr val="tx1"/>
                </a:solidFill>
                <a:latin typeface="+mj-ea"/>
                <a:ea typeface="+mj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控制网的形式（按观测值分类）</a:t>
            </a: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/>
                </a:solidFill>
              </a:rPr>
              <a:t>1</a:t>
            </a:r>
            <a:r>
              <a:rPr lang="zh-CN" altLang="en-US" sz="2000" smtClean="0">
                <a:solidFill>
                  <a:schemeClr val="tx1"/>
                </a:solidFill>
              </a:rPr>
              <a:t>）高程控制网</a:t>
            </a:r>
            <a:r>
              <a:rPr lang="en-US" altLang="zh-CN" sz="2000" smtClean="0">
                <a:solidFill>
                  <a:schemeClr val="tx1"/>
                </a:solidFill>
              </a:rPr>
              <a:t>- -</a:t>
            </a:r>
            <a:r>
              <a:rPr lang="zh-CN" altLang="en-US" sz="2000" smtClean="0">
                <a:solidFill>
                  <a:schemeClr val="tx1"/>
                </a:solidFill>
              </a:rPr>
              <a:t>水准网，三角高程网等</a:t>
            </a:r>
            <a:endParaRPr lang="zh-CN" altLang="en-US" sz="2000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en-US" altLang="zh-CN" sz="2000" smtClean="0">
                <a:solidFill>
                  <a:schemeClr val="tx1"/>
                </a:solidFill>
              </a:rPr>
              <a:t>2</a:t>
            </a:r>
            <a:r>
              <a:rPr lang="zh-CN" altLang="en-US" sz="2000" smtClean="0">
                <a:solidFill>
                  <a:schemeClr val="tx1"/>
                </a:solidFill>
              </a:rPr>
              <a:t>）平面控制网</a:t>
            </a:r>
            <a:r>
              <a:rPr lang="en-US" altLang="zh-CN" sz="2000" smtClean="0">
                <a:solidFill>
                  <a:schemeClr val="tx1"/>
                </a:solidFill>
              </a:rPr>
              <a:t>- -</a:t>
            </a:r>
            <a:r>
              <a:rPr lang="zh-CN" altLang="en-US" sz="2000" smtClean="0">
                <a:solidFill>
                  <a:schemeClr val="tx1"/>
                </a:solidFill>
              </a:rPr>
              <a:t>三角网</a:t>
            </a:r>
            <a:r>
              <a:rPr lang="zh-CN" altLang="en-US" sz="2000" dirty="0" smtClean="0">
                <a:solidFill>
                  <a:schemeClr val="tx1"/>
                </a:solidFill>
              </a:rPr>
              <a:t>，导线网，</a:t>
            </a:r>
            <a:r>
              <a:rPr lang="en-US" altLang="zh-CN" sz="2000" smtClean="0">
                <a:solidFill>
                  <a:schemeClr val="tx1"/>
                </a:solidFill>
              </a:rPr>
              <a:t>GPS</a:t>
            </a:r>
            <a:r>
              <a:rPr lang="zh-CN" altLang="en-US" sz="2000" smtClean="0">
                <a:solidFill>
                  <a:schemeClr val="tx1"/>
                </a:solidFill>
              </a:rPr>
              <a:t>网等</a:t>
            </a:r>
            <a:endParaRPr lang="zh-CN" altLang="en-US" sz="2000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en-US" altLang="zh-CN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714884"/>
            <a:ext cx="885831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平面三角</a:t>
            </a:r>
            <a:r>
              <a:rPr lang="zh-CN" altLang="en-US" sz="24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控制网常用</a:t>
            </a:r>
            <a:r>
              <a:rPr lang="zh-CN" altLang="en-US" sz="2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于高精度控制测量，如精密工程测量等。</a:t>
            </a:r>
            <a:endParaRPr lang="zh-CN" altLang="en-US" sz="2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5357826"/>
            <a:ext cx="8001056" cy="853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000" smtClean="0">
                <a:latin typeface="+mn-lt"/>
                <a:ea typeface="+mn-ea"/>
              </a:rPr>
              <a:t>各类型控制网平差时，只要列出其条件方程及观测值的权阵，则法方程、改正数方程等的计算方法相同。故将着重讨论条件方程列立。</a:t>
            </a:r>
            <a:endParaRPr lang="zh-CN" altLang="en-US" sz="2000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dirty="0" smtClean="0">
                <a:solidFill>
                  <a:srgbClr val="00B050"/>
                </a:solidFill>
              </a:rPr>
              <a:t>                                                    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测方向值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00B050"/>
                </a:solidFill>
              </a:rPr>
              <a:t>                           测角网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00B050"/>
                </a:solidFill>
              </a:rPr>
              <a:t>                                                     测角值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00B050"/>
                </a:solidFill>
              </a:rPr>
              <a:t>三角网                测边网               测边长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00B050"/>
                </a:solidFill>
              </a:rPr>
              <a:t>                                                     测边＋测方向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00B050"/>
                </a:solidFill>
              </a:rPr>
              <a:t>                           边角网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rgbClr val="00B050"/>
                </a:solidFill>
              </a:rPr>
              <a:t>                       （导线网）            测边＋测角</a:t>
            </a:r>
          </a:p>
          <a:p>
            <a:pPr eaLnBrk="1" hangingPunct="1">
              <a:lnSpc>
                <a:spcPct val="100000"/>
              </a:lnSpc>
              <a:buNone/>
            </a:pPr>
            <a:endParaRPr lang="en-US" altLang="zh-CN" sz="2800" b="1" smtClean="0">
              <a:solidFill>
                <a:schemeClr val="tx1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r>
              <a:rPr lang="en-US" altLang="zh-CN" sz="2800" b="1" smtClean="0">
                <a:solidFill>
                  <a:schemeClr val="tx1"/>
                </a:solidFill>
                <a:latin typeface="+mj-ea"/>
                <a:ea typeface="+mj-ea"/>
              </a:rPr>
              <a:t>3</a:t>
            </a:r>
            <a:r>
              <a:rPr lang="zh-CN" altLang="en-US" sz="2800" b="1" smtClean="0">
                <a:solidFill>
                  <a:schemeClr val="tx1"/>
                </a:solidFill>
                <a:latin typeface="+mj-ea"/>
                <a:ea typeface="+mj-ea"/>
              </a:rPr>
              <a:t>、</a:t>
            </a:r>
            <a:r>
              <a:rPr lang="zh-CN" altLang="en-US" sz="2800" b="1" dirty="0" smtClean="0">
                <a:solidFill>
                  <a:schemeClr val="tx1"/>
                </a:solidFill>
                <a:latin typeface="+mj-ea"/>
                <a:ea typeface="+mj-ea"/>
              </a:rPr>
              <a:t>三角网</a:t>
            </a:r>
            <a:r>
              <a:rPr lang="zh-CN" altLang="en-US" sz="2800" b="1" smtClean="0">
                <a:solidFill>
                  <a:schemeClr val="tx1"/>
                </a:solidFill>
                <a:latin typeface="+mj-ea"/>
                <a:ea typeface="+mj-ea"/>
              </a:rPr>
              <a:t>的布设准则</a:t>
            </a:r>
            <a:r>
              <a:rPr lang="en-US" altLang="zh-CN" sz="2400" smtClean="0">
                <a:solidFill>
                  <a:schemeClr val="tx1"/>
                </a:solidFill>
              </a:rPr>
              <a:t>- -</a:t>
            </a:r>
            <a:r>
              <a:rPr lang="zh-CN" altLang="en-US" sz="2400" smtClean="0">
                <a:solidFill>
                  <a:schemeClr val="tx1"/>
                </a:solidFill>
              </a:rPr>
              <a:t>从</a:t>
            </a:r>
            <a:r>
              <a:rPr lang="zh-CN" altLang="en-US" sz="2400" dirty="0" smtClean="0">
                <a:solidFill>
                  <a:schemeClr val="tx1"/>
                </a:solidFill>
              </a:rPr>
              <a:t>高级到低级</a:t>
            </a:r>
            <a:r>
              <a:rPr lang="zh-CN" altLang="en-US" sz="2400" smtClean="0">
                <a:solidFill>
                  <a:schemeClr val="tx1"/>
                </a:solidFill>
              </a:rPr>
              <a:t>逐级布设；控制网精度要足够；布设时要统一规格；控制点要有足够的密度。</a:t>
            </a:r>
            <a:endParaRPr lang="zh-CN" altLang="en-US" sz="2400" dirty="0" smtClean="0">
              <a:solidFill>
                <a:schemeClr val="tx1"/>
              </a:solidFill>
            </a:endParaRPr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071538" y="2500306"/>
            <a:ext cx="1214446" cy="78581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V="1">
            <a:off x="1214414" y="1142984"/>
            <a:ext cx="1071570" cy="85725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1142976" y="2214554"/>
            <a:ext cx="1000132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3428992" y="428604"/>
            <a:ext cx="857256" cy="4286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3357554" y="1214422"/>
            <a:ext cx="857256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3428992" y="2214554"/>
            <a:ext cx="92869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V="1">
            <a:off x="3428992" y="2928934"/>
            <a:ext cx="928694" cy="42862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3357554" y="3571876"/>
            <a:ext cx="1071570" cy="3571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  <p:pic>
        <p:nvPicPr>
          <p:cNvPr id="13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643042" y="0"/>
            <a:ext cx="471490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solidFill>
                  <a:schemeClr val="accent4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例：城市三角网主要技术指标</a:t>
            </a:r>
            <a:endParaRPr lang="zh-CN" altLang="en-US" sz="2400" dirty="0">
              <a:solidFill>
                <a:schemeClr val="accent4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285262"/>
            <a:ext cx="7858180" cy="1572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 dirty="0" smtClean="0">
                <a:latin typeface="+mj-ea"/>
                <a:ea typeface="+mj-ea"/>
              </a:rPr>
              <a:t>4</a:t>
            </a:r>
            <a:r>
              <a:rPr lang="zh-CN" altLang="en-US" sz="2800" b="1" dirty="0" smtClean="0">
                <a:latin typeface="+mj-ea"/>
                <a:ea typeface="+mj-ea"/>
              </a:rPr>
              <a:t>、三角网平差的方法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400" smtClean="0">
                <a:latin typeface="+mn-lt"/>
                <a:ea typeface="+mn-ea"/>
              </a:rPr>
              <a:t>1</a:t>
            </a:r>
            <a:r>
              <a:rPr lang="zh-CN" altLang="en-US" sz="2400" smtClean="0">
                <a:latin typeface="+mn-lt"/>
                <a:ea typeface="+mn-ea"/>
              </a:rPr>
              <a:t>）严密平差 </a:t>
            </a:r>
            <a:r>
              <a:rPr lang="en-US" altLang="zh-CN" sz="2400" smtClean="0">
                <a:latin typeface="+mn-lt"/>
                <a:ea typeface="+mn-ea"/>
              </a:rPr>
              <a:t>----</a:t>
            </a:r>
            <a:r>
              <a:rPr lang="zh-CN" altLang="en-US" sz="2400" smtClean="0">
                <a:latin typeface="+mn-lt"/>
                <a:ea typeface="+mn-ea"/>
              </a:rPr>
              <a:t>遵守</a:t>
            </a:r>
            <a:r>
              <a:rPr lang="en-US" altLang="zh-CN" sz="2400" smtClean="0">
                <a:latin typeface="+mn-lt"/>
                <a:ea typeface="+mn-ea"/>
              </a:rPr>
              <a:t>V</a:t>
            </a:r>
            <a:r>
              <a:rPr lang="en-US" altLang="zh-CN" sz="2400" baseline="30000" smtClean="0">
                <a:latin typeface="+mn-lt"/>
                <a:ea typeface="+mn-ea"/>
              </a:rPr>
              <a:t>T</a:t>
            </a:r>
            <a:r>
              <a:rPr lang="en-US" altLang="zh-CN" sz="2400" smtClean="0">
                <a:latin typeface="+mn-lt"/>
                <a:ea typeface="+mn-ea"/>
              </a:rPr>
              <a:t>PV=min</a:t>
            </a:r>
            <a:r>
              <a:rPr lang="zh-CN" altLang="en-US" sz="2400" smtClean="0">
                <a:latin typeface="+mn-lt"/>
                <a:ea typeface="+mn-ea"/>
              </a:rPr>
              <a:t>原则 ； </a:t>
            </a:r>
            <a:r>
              <a:rPr lang="en-US" altLang="zh-CN" sz="2400" smtClean="0">
                <a:latin typeface="+mn-lt"/>
                <a:ea typeface="+mn-ea"/>
              </a:rPr>
              <a:t>2</a:t>
            </a:r>
            <a:r>
              <a:rPr lang="zh-CN" altLang="en-US" sz="2400" smtClean="0">
                <a:latin typeface="+mn-lt"/>
                <a:ea typeface="+mn-ea"/>
              </a:rPr>
              <a:t>）近似平差 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4286256"/>
            <a:ext cx="857256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工程控制网规范主要有：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城市测量规范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工程测量规范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精密工程测量规范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全球定位系统（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GPS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）测量规范</a:t>
            </a:r>
            <a:r>
              <a:rPr lang="en-US" altLang="zh-CN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等。</a:t>
            </a:r>
            <a:endParaRPr lang="zh-CN" altLang="en-US" b="1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638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642918"/>
            <a:ext cx="78867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椭圆 42"/>
          <p:cNvSpPr/>
          <p:nvPr/>
        </p:nvSpPr>
        <p:spPr>
          <a:xfrm rot="2127921">
            <a:off x="3171356" y="2117263"/>
            <a:ext cx="2001414" cy="107157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  <p:grpSp>
        <p:nvGrpSpPr>
          <p:cNvPr id="165890" name="Group 2"/>
          <p:cNvGrpSpPr>
            <a:grpSpLocks noChangeAspect="1"/>
          </p:cNvGrpSpPr>
          <p:nvPr/>
        </p:nvGrpSpPr>
        <p:grpSpPr bwMode="auto">
          <a:xfrm>
            <a:off x="1785918" y="1071546"/>
            <a:ext cx="4165200" cy="3645997"/>
            <a:chOff x="4976" y="10812"/>
            <a:chExt cx="2194" cy="2220"/>
          </a:xfrm>
        </p:grpSpPr>
        <p:sp>
          <p:nvSpPr>
            <p:cNvPr id="165900" name="Oval 12"/>
            <p:cNvSpPr>
              <a:spLocks noChangeArrowheads="1"/>
            </p:cNvSpPr>
            <p:nvPr/>
          </p:nvSpPr>
          <p:spPr bwMode="auto">
            <a:xfrm>
              <a:off x="7119" y="11835"/>
              <a:ext cx="51" cy="5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1" name="Oval 13"/>
            <p:cNvSpPr>
              <a:spLocks noChangeArrowheads="1"/>
            </p:cNvSpPr>
            <p:nvPr/>
          </p:nvSpPr>
          <p:spPr bwMode="auto">
            <a:xfrm>
              <a:off x="6107" y="11583"/>
              <a:ext cx="52" cy="5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2" name="Oval 14"/>
            <p:cNvSpPr>
              <a:spLocks noChangeArrowheads="1"/>
            </p:cNvSpPr>
            <p:nvPr/>
          </p:nvSpPr>
          <p:spPr bwMode="auto">
            <a:xfrm>
              <a:off x="6130" y="10812"/>
              <a:ext cx="54" cy="5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3" name="Oval 15"/>
            <p:cNvSpPr>
              <a:spLocks noChangeArrowheads="1"/>
            </p:cNvSpPr>
            <p:nvPr/>
          </p:nvSpPr>
          <p:spPr bwMode="auto">
            <a:xfrm>
              <a:off x="5685" y="12403"/>
              <a:ext cx="53" cy="5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4" name="Oval 16"/>
            <p:cNvSpPr>
              <a:spLocks noChangeArrowheads="1"/>
            </p:cNvSpPr>
            <p:nvPr/>
          </p:nvSpPr>
          <p:spPr bwMode="auto">
            <a:xfrm>
              <a:off x="7013" y="12677"/>
              <a:ext cx="53" cy="5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5" name="Line 17"/>
            <p:cNvSpPr>
              <a:spLocks noChangeShapeType="1"/>
            </p:cNvSpPr>
            <p:nvPr/>
          </p:nvSpPr>
          <p:spPr bwMode="auto">
            <a:xfrm flipH="1">
              <a:off x="5202" y="10857"/>
              <a:ext cx="937" cy="8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6" name="Line 18"/>
            <p:cNvSpPr>
              <a:spLocks noChangeShapeType="1"/>
            </p:cNvSpPr>
            <p:nvPr/>
          </p:nvSpPr>
          <p:spPr bwMode="auto">
            <a:xfrm>
              <a:off x="6159" y="11603"/>
              <a:ext cx="981" cy="23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7" name="Line 19"/>
            <p:cNvSpPr>
              <a:spLocks noChangeShapeType="1"/>
            </p:cNvSpPr>
            <p:nvPr/>
          </p:nvSpPr>
          <p:spPr bwMode="auto">
            <a:xfrm>
              <a:off x="5202" y="11741"/>
              <a:ext cx="495" cy="6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8" name="Line 20"/>
            <p:cNvSpPr>
              <a:spLocks noChangeShapeType="1"/>
            </p:cNvSpPr>
            <p:nvPr/>
          </p:nvSpPr>
          <p:spPr bwMode="auto">
            <a:xfrm flipH="1">
              <a:off x="6128" y="10846"/>
              <a:ext cx="32" cy="7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09" name="Line 21"/>
            <p:cNvSpPr>
              <a:spLocks noChangeShapeType="1"/>
            </p:cNvSpPr>
            <p:nvPr/>
          </p:nvSpPr>
          <p:spPr bwMode="auto">
            <a:xfrm flipV="1">
              <a:off x="5192" y="11593"/>
              <a:ext cx="926" cy="1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0" name="Line 22"/>
            <p:cNvSpPr>
              <a:spLocks noChangeShapeType="1"/>
            </p:cNvSpPr>
            <p:nvPr/>
          </p:nvSpPr>
          <p:spPr bwMode="auto">
            <a:xfrm>
              <a:off x="6170" y="10857"/>
              <a:ext cx="969" cy="9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1" name="Line 23"/>
            <p:cNvSpPr>
              <a:spLocks noChangeShapeType="1"/>
            </p:cNvSpPr>
            <p:nvPr/>
          </p:nvSpPr>
          <p:spPr bwMode="auto">
            <a:xfrm flipH="1">
              <a:off x="5718" y="11625"/>
              <a:ext cx="400" cy="7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2" name="Line 24"/>
            <p:cNvSpPr>
              <a:spLocks noChangeShapeType="1"/>
            </p:cNvSpPr>
            <p:nvPr/>
          </p:nvSpPr>
          <p:spPr bwMode="auto">
            <a:xfrm flipV="1">
              <a:off x="5749" y="11877"/>
              <a:ext cx="1369" cy="53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3" name="Line 25"/>
            <p:cNvSpPr>
              <a:spLocks noChangeShapeType="1"/>
            </p:cNvSpPr>
            <p:nvPr/>
          </p:nvSpPr>
          <p:spPr bwMode="auto">
            <a:xfrm>
              <a:off x="6145" y="11635"/>
              <a:ext cx="884" cy="10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4" name="AutoShape 26"/>
            <p:cNvSpPr>
              <a:spLocks noChangeArrowheads="1"/>
            </p:cNvSpPr>
            <p:nvPr/>
          </p:nvSpPr>
          <p:spPr bwMode="auto">
            <a:xfrm>
              <a:off x="4976" y="12959"/>
              <a:ext cx="116" cy="73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5" name="Line 27"/>
            <p:cNvSpPr>
              <a:spLocks noChangeShapeType="1"/>
            </p:cNvSpPr>
            <p:nvPr/>
          </p:nvSpPr>
          <p:spPr bwMode="auto">
            <a:xfrm flipH="1">
              <a:off x="5071" y="12446"/>
              <a:ext cx="611" cy="5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6" name="Line 28"/>
            <p:cNvSpPr>
              <a:spLocks noChangeShapeType="1"/>
            </p:cNvSpPr>
            <p:nvPr/>
          </p:nvSpPr>
          <p:spPr bwMode="auto">
            <a:xfrm>
              <a:off x="5735" y="12435"/>
              <a:ext cx="1284" cy="2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7" name="Line 29"/>
            <p:cNvSpPr>
              <a:spLocks noChangeShapeType="1"/>
            </p:cNvSpPr>
            <p:nvPr/>
          </p:nvSpPr>
          <p:spPr bwMode="auto">
            <a:xfrm flipH="1">
              <a:off x="7040" y="11867"/>
              <a:ext cx="106" cy="8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918" name="Line 30"/>
            <p:cNvSpPr>
              <a:spLocks noChangeShapeType="1"/>
            </p:cNvSpPr>
            <p:nvPr/>
          </p:nvSpPr>
          <p:spPr bwMode="auto">
            <a:xfrm flipH="1">
              <a:off x="5014" y="11769"/>
              <a:ext cx="149" cy="12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500166" y="4500570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28794" y="2285992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43372" y="785794"/>
            <a:ext cx="357190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43372" y="2285992"/>
            <a:ext cx="214314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72198" y="2500306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E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43240" y="3857628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643570" y="4214818"/>
            <a:ext cx="357190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G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0" y="142852"/>
            <a:ext cx="3643338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latin typeface="微软雅黑" pitchFamily="34" charset="-122"/>
                <a:ea typeface="微软雅黑" pitchFamily="34" charset="-122"/>
              </a:rPr>
              <a:t>平面控制网应用示例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4282" y="5072074"/>
            <a:ext cx="892971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如图，若要对一椭圆形建筑物进行施工放样，可先在建筑物所在地构造一平面控制网，经平差后，各控制点间已消除几何矛盾，此时建筑物的轮廓可以用其附近的控制点放样得到，而由不同控制点放样得到的椭圆，必是一个</a:t>
            </a:r>
            <a:endParaRPr lang="en-US" altLang="zh-CN" sz="2000" smtClean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完整的整体。（如从</a:t>
            </a:r>
            <a:r>
              <a:rPr lang="en-US" altLang="zh-CN" sz="200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00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00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F</a:t>
            </a:r>
            <a:r>
              <a:rPr lang="zh-CN" altLang="en-US" sz="200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点分别放样出椭圆上的</a:t>
            </a:r>
            <a:r>
              <a:rPr lang="en-US" altLang="zh-CN" sz="200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r>
              <a:rPr lang="zh-CN" altLang="en-US" sz="2000" smtClean="0">
                <a:solidFill>
                  <a:srgbClr val="002060"/>
                </a:solidFill>
                <a:latin typeface="微软雅黑" pitchFamily="34" charset="-122"/>
                <a:ea typeface="微软雅黑" pitchFamily="34" charset="-122"/>
              </a:rPr>
              <a:t>点，应该重合）</a:t>
            </a:r>
            <a:endParaRPr lang="zh-CN" altLang="en-US" sz="2000" dirty="0">
              <a:solidFill>
                <a:srgbClr val="00206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4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" name="直接箭头连接符 45"/>
          <p:cNvCxnSpPr/>
          <p:nvPr/>
        </p:nvCxnSpPr>
        <p:spPr>
          <a:xfrm rot="16200000" flipH="1">
            <a:off x="2815313" y="2029502"/>
            <a:ext cx="113423" cy="1256811"/>
          </a:xfrm>
          <a:prstGeom prst="straightConnector1">
            <a:avLst/>
          </a:prstGeom>
          <a:ln w="9525">
            <a:solidFill>
              <a:srgbClr val="A6640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>
            <a:stCxn id="165903" idx="7"/>
          </p:cNvCxnSpPr>
          <p:nvPr/>
        </p:nvCxnSpPr>
        <p:spPr>
          <a:xfrm rot="5400000" flipH="1" flipV="1">
            <a:off x="2867917" y="3064505"/>
            <a:ext cx="982398" cy="282628"/>
          </a:xfrm>
          <a:prstGeom prst="straightConnector1">
            <a:avLst/>
          </a:prstGeom>
          <a:ln w="9525">
            <a:solidFill>
              <a:srgbClr val="A66402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AutoShape 26"/>
          <p:cNvSpPr>
            <a:spLocks noChangeArrowheads="1"/>
          </p:cNvSpPr>
          <p:nvPr/>
        </p:nvSpPr>
        <p:spPr bwMode="auto">
          <a:xfrm>
            <a:off x="2071670" y="2500306"/>
            <a:ext cx="220220" cy="119891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Line 30"/>
          <p:cNvSpPr>
            <a:spLocks noChangeShapeType="1"/>
          </p:cNvSpPr>
          <p:nvPr/>
        </p:nvSpPr>
        <p:spPr bwMode="auto">
          <a:xfrm flipH="1">
            <a:off x="1928794" y="2643182"/>
            <a:ext cx="282869" cy="200529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3428992" y="2500306"/>
            <a:ext cx="357190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P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39244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 smtClean="0">
                <a:solidFill>
                  <a:srgbClr val="193B30"/>
                </a:solidFill>
                <a:latin typeface="+mj-ea"/>
                <a:ea typeface="+mj-ea"/>
                <a:cs typeface="+mj-cs"/>
              </a:rPr>
              <a:t>5.3</a:t>
            </a:r>
            <a:r>
              <a:rPr lang="zh-CN" altLang="en-US" sz="3200" b="1" dirty="0" smtClean="0">
                <a:solidFill>
                  <a:srgbClr val="193B30"/>
                </a:solidFill>
                <a:latin typeface="+mj-ea"/>
                <a:ea typeface="+mj-ea"/>
                <a:cs typeface="+mj-cs"/>
              </a:rPr>
              <a:t>  水准网条件平差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844" y="714356"/>
            <a:ext cx="8715404" cy="556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以高差为观测值</a:t>
            </a:r>
            <a:r>
              <a:rPr lang="zh-CN" altLang="en-US" sz="2800" b="1" smtClean="0">
                <a:latin typeface="微软雅黑" pitchFamily="34" charset="-122"/>
                <a:ea typeface="微软雅黑" pitchFamily="34" charset="-122"/>
              </a:rPr>
              <a:t>的条件平差：</a:t>
            </a:r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、水准网中必要观测数的确定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  有已知点时，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t=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待定点个数；无已知点时，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t=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待定点个数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-1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、水准网中条件方程的列立方法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、列条件方程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原则：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    1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4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独立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；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40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足数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；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2400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最简</a:t>
            </a:r>
            <a:endParaRPr lang="en-US" altLang="zh-CN" sz="2400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）先列附合条件，再列闭合条件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）附合条件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的个数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=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已知点数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-1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）闭合条件数按独立的小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环列立</a:t>
            </a:r>
            <a:endParaRPr lang="en-US" altLang="zh-CN" sz="240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、水准网的权阵：</a:t>
            </a:r>
            <a:endParaRPr lang="en-US" altLang="zh-CN" sz="24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en-US" sz="2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85720" y="5214951"/>
          <a:ext cx="7786742" cy="1643050"/>
        </p:xfrm>
        <a:graphic>
          <a:graphicData uri="http://schemas.openxmlformats.org/presentationml/2006/ole">
            <p:oleObj spid="_x0000_s95233" name="公式" r:id="rId4" imgW="3695400" imgH="7873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0"/>
            <a:ext cx="485778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水准网应用示例</a:t>
            </a:r>
            <a:endParaRPr lang="zh-CN" altLang="en-US" sz="2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688" y="5786454"/>
            <a:ext cx="8858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n=20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t=6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r=n-t=14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，共有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14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20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条件方程。（附合条件</a:t>
            </a:r>
            <a:r>
              <a:rPr lang="en-US" altLang="zh-CN" sz="20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个，闭合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条件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个）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水准网图形来源于武汉大学邱卫宁线上平差教学课件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endParaRPr lang="zh-CN" altLang="en-US" sz="2000" b="1" dirty="0">
              <a:solidFill>
                <a:srgbClr val="02524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图片3.pn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1071538" y="714356"/>
            <a:ext cx="6628572" cy="51428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0"/>
            <a:ext cx="4857784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水准网应用示例</a:t>
            </a:r>
            <a:endParaRPr lang="zh-CN" altLang="en-US" sz="2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688" y="5786454"/>
            <a:ext cx="885831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n=20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t=6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r=n-t=14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，共有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14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20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条件方程。（附合条件</a:t>
            </a:r>
            <a:r>
              <a:rPr lang="en-US" altLang="zh-CN" sz="20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b="1" dirty="0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个，闭合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条件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个）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[</a:t>
            </a:r>
            <a:r>
              <a:rPr lang="zh-CN" altLang="en-US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水准网图形来源于武汉大学邱卫宁线上平差教学课件</a:t>
            </a:r>
            <a:r>
              <a:rPr lang="en-US" altLang="zh-CN" sz="2000" b="1" smtClean="0">
                <a:solidFill>
                  <a:srgbClr val="025245"/>
                </a:solidFill>
                <a:latin typeface="微软雅黑" pitchFamily="34" charset="-122"/>
                <a:ea typeface="微软雅黑" pitchFamily="34" charset="-122"/>
              </a:rPr>
              <a:t>]</a:t>
            </a:r>
            <a:endParaRPr lang="zh-CN" altLang="en-US" sz="2000" b="1" dirty="0">
              <a:solidFill>
                <a:srgbClr val="02524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18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 descr="图片3.png"/>
          <p:cNvPicPr>
            <a:picLocks noChangeAspect="1"/>
          </p:cNvPicPr>
          <p:nvPr/>
        </p:nvPicPr>
        <p:blipFill>
          <a:blip r:embed="rId3">
            <a:lum contrast="20000"/>
          </a:blip>
          <a:stretch>
            <a:fillRect/>
          </a:stretch>
        </p:blipFill>
        <p:spPr>
          <a:xfrm>
            <a:off x="1071538" y="714356"/>
            <a:ext cx="6628572" cy="5142857"/>
          </a:xfrm>
          <a:prstGeom prst="rect">
            <a:avLst/>
          </a:prstGeom>
        </p:spPr>
      </p:pic>
      <p:cxnSp>
        <p:nvCxnSpPr>
          <p:cNvPr id="11" name="曲线连接符 10"/>
          <p:cNvCxnSpPr/>
          <p:nvPr/>
        </p:nvCxnSpPr>
        <p:spPr>
          <a:xfrm rot="16200000" flipH="1">
            <a:off x="321439" y="2821777"/>
            <a:ext cx="2357454" cy="571504"/>
          </a:xfrm>
          <a:prstGeom prst="curvedConnector3">
            <a:avLst>
              <a:gd name="adj1" fmla="val 50000"/>
            </a:avLst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28728" y="3429000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①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4" name="曲线连接符 13"/>
          <p:cNvCxnSpPr/>
          <p:nvPr/>
        </p:nvCxnSpPr>
        <p:spPr>
          <a:xfrm flipV="1">
            <a:off x="2500298" y="4572008"/>
            <a:ext cx="3214710" cy="1000132"/>
          </a:xfrm>
          <a:prstGeom prst="curvedConnector3">
            <a:avLst>
              <a:gd name="adj1" fmla="val 50000"/>
            </a:avLst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72000" y="4786322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②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曲线连接符 16"/>
          <p:cNvCxnSpPr/>
          <p:nvPr/>
        </p:nvCxnSpPr>
        <p:spPr>
          <a:xfrm rot="5400000" flipH="1" flipV="1">
            <a:off x="5715008" y="3214686"/>
            <a:ext cx="2500330" cy="214314"/>
          </a:xfrm>
          <a:prstGeom prst="curvedConnector3">
            <a:avLst>
              <a:gd name="adj1" fmla="val 50000"/>
            </a:avLst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29454" y="3214686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③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下弧形箭头 21"/>
          <p:cNvSpPr/>
          <p:nvPr/>
        </p:nvSpPr>
        <p:spPr>
          <a:xfrm>
            <a:off x="1928794" y="2285992"/>
            <a:ext cx="357190" cy="142876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下弧形箭头 23"/>
          <p:cNvSpPr/>
          <p:nvPr/>
        </p:nvSpPr>
        <p:spPr>
          <a:xfrm>
            <a:off x="3214678" y="2714620"/>
            <a:ext cx="428628" cy="214314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86116" y="2428868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⑤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下弧形箭头 26"/>
          <p:cNvSpPr/>
          <p:nvPr/>
        </p:nvSpPr>
        <p:spPr>
          <a:xfrm>
            <a:off x="3500430" y="3929066"/>
            <a:ext cx="357190" cy="142876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00430" y="3643314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⑥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左弧形箭头 28"/>
          <p:cNvSpPr/>
          <p:nvPr/>
        </p:nvSpPr>
        <p:spPr>
          <a:xfrm>
            <a:off x="2928926" y="3571876"/>
            <a:ext cx="142876" cy="357190"/>
          </a:xfrm>
          <a:prstGeom prst="curvedRight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071802" y="3500438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⑦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下弧形箭头 30"/>
          <p:cNvSpPr/>
          <p:nvPr/>
        </p:nvSpPr>
        <p:spPr>
          <a:xfrm>
            <a:off x="2500298" y="4714884"/>
            <a:ext cx="357190" cy="142876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00298" y="4429132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⑧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下弧形箭头 32"/>
          <p:cNvSpPr/>
          <p:nvPr/>
        </p:nvSpPr>
        <p:spPr>
          <a:xfrm>
            <a:off x="4857752" y="3071810"/>
            <a:ext cx="357190" cy="142876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8992" y="4714884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⑨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下弧形箭头 34"/>
          <p:cNvSpPr/>
          <p:nvPr/>
        </p:nvSpPr>
        <p:spPr>
          <a:xfrm>
            <a:off x="5572132" y="3571876"/>
            <a:ext cx="357190" cy="142876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57752" y="2786058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⑩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28794" y="2000240"/>
            <a:ext cx="28575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④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572132" y="3286124"/>
            <a:ext cx="35719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⑾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下弧形箭头 42"/>
          <p:cNvSpPr/>
          <p:nvPr/>
        </p:nvSpPr>
        <p:spPr>
          <a:xfrm>
            <a:off x="5572132" y="1571612"/>
            <a:ext cx="571504" cy="214314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143504" y="2000240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⑿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下弧形箭头 45"/>
          <p:cNvSpPr/>
          <p:nvPr/>
        </p:nvSpPr>
        <p:spPr>
          <a:xfrm>
            <a:off x="3357554" y="4929198"/>
            <a:ext cx="500066" cy="142876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643570" y="1428736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⒀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下弧形箭头 47"/>
          <p:cNvSpPr/>
          <p:nvPr/>
        </p:nvSpPr>
        <p:spPr>
          <a:xfrm>
            <a:off x="6429388" y="2428868"/>
            <a:ext cx="357190" cy="142876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下弧形箭头 36"/>
          <p:cNvSpPr/>
          <p:nvPr/>
        </p:nvSpPr>
        <p:spPr>
          <a:xfrm>
            <a:off x="5072066" y="2214554"/>
            <a:ext cx="500066" cy="142876"/>
          </a:xfrm>
          <a:prstGeom prst="curvedUpArrow">
            <a:avLst/>
          </a:prstGeom>
          <a:ln w="95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29388" y="2143116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⒁</a:t>
            </a:r>
            <a:endParaRPr lang="zh-CN" altLang="en-US" sz="1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529538" cy="714356"/>
          </a:xfrm>
        </p:spPr>
        <p:txBody>
          <a:bodyPr/>
          <a:lstStyle/>
          <a:p>
            <a:pPr algn="l" eaLnBrk="1" hangingPunct="1"/>
            <a:r>
              <a:rPr lang="en-US" altLang="zh-CN" sz="3200" dirty="0" smtClean="0">
                <a:latin typeface="+mj-ea"/>
                <a:ea typeface="+mj-ea"/>
              </a:rPr>
              <a:t>5.4</a:t>
            </a:r>
            <a:r>
              <a:rPr sz="3200" dirty="0" smtClean="0">
                <a:latin typeface="+mj-ea"/>
                <a:ea typeface="+mj-ea"/>
              </a:rPr>
              <a:t>  </a:t>
            </a:r>
            <a:r>
              <a:rPr lang="zh-CN" altLang="en-US" sz="3200" b="1" smtClean="0">
                <a:latin typeface="+mj-ea"/>
                <a:ea typeface="+mj-ea"/>
              </a:rPr>
              <a:t>测角</a:t>
            </a:r>
            <a:r>
              <a:rPr altLang="en-US" sz="3200" smtClean="0">
                <a:latin typeface="+mj-ea"/>
                <a:ea typeface="+mj-ea"/>
              </a:rPr>
              <a:t>控制</a:t>
            </a:r>
            <a:r>
              <a:rPr lang="zh-CN" altLang="en-US" sz="3200" b="1" smtClean="0">
                <a:latin typeface="+mj-ea"/>
                <a:ea typeface="+mj-ea"/>
              </a:rPr>
              <a:t>网</a:t>
            </a:r>
            <a:r>
              <a:rPr altLang="en-US" sz="3200" b="1" smtClean="0">
                <a:latin typeface="+mj-ea"/>
                <a:ea typeface="+mj-ea"/>
              </a:rPr>
              <a:t>（三角网）</a:t>
            </a:r>
            <a:r>
              <a:rPr lang="zh-CN" altLang="en-US" sz="3200" b="1" smtClean="0">
                <a:latin typeface="+mj-ea"/>
                <a:ea typeface="+mj-ea"/>
              </a:rPr>
              <a:t>条件平差</a:t>
            </a:r>
            <a:endParaRPr lang="zh-CN" altLang="en-US" sz="3200" dirty="0" smtClean="0">
              <a:latin typeface="+mj-ea"/>
              <a:ea typeface="+mj-ea"/>
            </a:endParaRP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14356"/>
            <a:ext cx="8858280" cy="6143644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独立网（经典自由</a:t>
            </a:r>
            <a:r>
              <a:rPr lang="zh-CN" altLang="en-US" sz="2400" b="1" smtClean="0">
                <a:solidFill>
                  <a:schemeClr val="tx1"/>
                </a:solidFill>
              </a:rPr>
              <a:t>网）</a:t>
            </a:r>
            <a:r>
              <a:rPr lang="en-US" altLang="zh-CN" sz="2400" b="1" smtClean="0">
                <a:solidFill>
                  <a:schemeClr val="tx1"/>
                </a:solidFill>
              </a:rPr>
              <a:t>- -</a:t>
            </a:r>
            <a:r>
              <a:rPr lang="zh-CN" altLang="en-US" sz="2400" smtClean="0">
                <a:solidFill>
                  <a:schemeClr val="tx1"/>
                </a:solidFill>
              </a:rPr>
              <a:t>只有</a:t>
            </a:r>
            <a:r>
              <a:rPr lang="zh-CN" altLang="en-US" sz="2400" dirty="0" smtClean="0">
                <a:solidFill>
                  <a:schemeClr val="tx1"/>
                </a:solidFill>
              </a:rPr>
              <a:t>必要起算数据</a:t>
            </a:r>
            <a:r>
              <a:rPr lang="en-US" altLang="zh-CN" sz="2400" dirty="0" smtClean="0">
                <a:solidFill>
                  <a:schemeClr val="tx1"/>
                </a:solidFill>
              </a:rPr>
              <a:t>d</a:t>
            </a:r>
            <a:r>
              <a:rPr lang="zh-CN" altLang="en-US" sz="2400" dirty="0" smtClean="0">
                <a:solidFill>
                  <a:schemeClr val="tx1"/>
                </a:solidFill>
              </a:rPr>
              <a:t>。</a:t>
            </a: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非独立网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（附合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网）</a:t>
            </a:r>
            <a:r>
              <a:rPr lang="en-US" altLang="zh-CN" sz="2400" b="1" smtClean="0">
                <a:solidFill>
                  <a:schemeClr val="tx1"/>
                </a:solidFill>
              </a:rPr>
              <a:t>- -</a:t>
            </a:r>
            <a:r>
              <a:rPr lang="zh-CN" altLang="en-US" sz="2400" smtClean="0">
                <a:solidFill>
                  <a:schemeClr val="tx1"/>
                </a:solidFill>
              </a:rPr>
              <a:t>已知条件数超过</a:t>
            </a:r>
            <a:r>
              <a:rPr lang="zh-CN" altLang="en-US" sz="2400" dirty="0" smtClean="0">
                <a:solidFill>
                  <a:schemeClr val="tx1"/>
                </a:solidFill>
              </a:rPr>
              <a:t>必要</a:t>
            </a:r>
            <a:r>
              <a:rPr lang="zh-CN" altLang="en-US" sz="2400" smtClean="0">
                <a:solidFill>
                  <a:schemeClr val="tx1"/>
                </a:solidFill>
              </a:rPr>
              <a:t>起算数据个数。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必要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起算数据个数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d</a:t>
            </a:r>
            <a:r>
              <a:rPr lang="zh-CN" altLang="en-US" sz="2400" b="1" smtClean="0">
                <a:solidFill>
                  <a:schemeClr val="tx1"/>
                </a:solidFill>
              </a:rPr>
              <a:t>－</a:t>
            </a:r>
            <a:r>
              <a:rPr lang="en-US" altLang="zh-CN" sz="2400" b="1" smtClean="0">
                <a:solidFill>
                  <a:schemeClr val="tx1"/>
                </a:solidFill>
              </a:rPr>
              <a:t>-</a:t>
            </a:r>
            <a:r>
              <a:rPr lang="zh-CN" altLang="en-US" sz="2400" smtClean="0">
                <a:solidFill>
                  <a:schemeClr val="tx1"/>
                </a:solidFill>
              </a:rPr>
              <a:t>水准网</a:t>
            </a:r>
            <a:r>
              <a:rPr lang="zh-CN" altLang="en-US" sz="2400" dirty="0" smtClean="0">
                <a:solidFill>
                  <a:schemeClr val="tx1"/>
                </a:solidFill>
              </a:rPr>
              <a:t>：</a:t>
            </a:r>
            <a:r>
              <a:rPr lang="en-US" altLang="zh-CN" sz="2400" dirty="0" smtClean="0">
                <a:solidFill>
                  <a:schemeClr val="tx1"/>
                </a:solidFill>
              </a:rPr>
              <a:t>d=1</a:t>
            </a:r>
            <a:r>
              <a:rPr lang="zh-CN" altLang="en-US" sz="2400" dirty="0" smtClean="0">
                <a:solidFill>
                  <a:schemeClr val="tx1"/>
                </a:solidFill>
              </a:rPr>
              <a:t>，</a:t>
            </a:r>
            <a:r>
              <a:rPr lang="zh-CN" altLang="zh-CN" sz="2400" dirty="0" smtClean="0">
                <a:solidFill>
                  <a:schemeClr val="tx1"/>
                </a:solidFill>
              </a:rPr>
              <a:t>测角网：</a:t>
            </a:r>
            <a:r>
              <a:rPr lang="en-US" altLang="zh-CN" sz="2400" dirty="0" smtClean="0">
                <a:solidFill>
                  <a:schemeClr val="tx1"/>
                </a:solidFill>
              </a:rPr>
              <a:t>d=4</a:t>
            </a:r>
            <a:r>
              <a:rPr lang="zh-CN" altLang="en-US" sz="2400" dirty="0" smtClean="0">
                <a:solidFill>
                  <a:schemeClr val="tx1"/>
                </a:solidFill>
              </a:rPr>
              <a:t>，</a:t>
            </a:r>
            <a:r>
              <a:rPr lang="zh-CN" altLang="zh-CN" sz="2400" dirty="0" smtClean="0">
                <a:solidFill>
                  <a:schemeClr val="tx1"/>
                </a:solidFill>
              </a:rPr>
              <a:t>测边、边角网</a:t>
            </a:r>
            <a:r>
              <a:rPr lang="zh-CN" altLang="zh-CN" sz="2400" smtClean="0">
                <a:solidFill>
                  <a:schemeClr val="tx1"/>
                </a:solidFill>
              </a:rPr>
              <a:t>： </a:t>
            </a:r>
            <a:r>
              <a:rPr lang="en-US" altLang="zh-CN" sz="2400" smtClean="0">
                <a:solidFill>
                  <a:schemeClr val="tx1"/>
                </a:solidFill>
              </a:rPr>
              <a:t>d=3</a:t>
            </a:r>
            <a:endParaRPr lang="zh-CN" altLang="en-US" sz="2400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、独立测角网按角度坐标平差</a:t>
            </a:r>
          </a:p>
          <a:p>
            <a:pPr eaLnBrk="1" hangingPunct="1">
              <a:buNone/>
            </a:pPr>
            <a:r>
              <a:rPr lang="zh-CN" altLang="en-US" sz="28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                                              </a:t>
            </a:r>
            <a:endParaRPr lang="zh-CN" altLang="en-US" sz="2800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14282" y="5715016"/>
          <a:ext cx="5368925" cy="985838"/>
        </p:xfrm>
        <a:graphic>
          <a:graphicData uri="http://schemas.openxmlformats.org/presentationml/2006/ole">
            <p:oleObj spid="_x0000_s93185" name="公式" r:id="rId4" imgW="2349360" imgH="4316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3929066"/>
            <a:ext cx="89297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测角网必要起算数据为：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d=4 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00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个起算数据为：已知网中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400" smtClean="0">
                <a:latin typeface="微软雅黑" pitchFamily="34" charset="-122"/>
                <a:ea typeface="微软雅黑" pitchFamily="34" charset="-122"/>
              </a:rPr>
              <a:t>点坐标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值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定位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）和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400" smtClean="0">
                <a:latin typeface="微软雅黑" pitchFamily="34" charset="-122"/>
                <a:ea typeface="微软雅黑" pitchFamily="34" charset="-122"/>
              </a:rPr>
              <a:t>个方位角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值（</a:t>
            </a:r>
            <a:r>
              <a:rPr lang="zh-CN" altLang="en-US" sz="2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定向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sz="2400" smtClean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2400" smtClean="0">
                <a:latin typeface="微软雅黑" pitchFamily="34" charset="-122"/>
                <a:ea typeface="微软雅黑" pitchFamily="34" charset="-122"/>
              </a:rPr>
              <a:t>条边长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值（</a:t>
            </a:r>
            <a:r>
              <a:rPr lang="zh-CN" altLang="en-US" sz="2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定网形大小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）或</a:t>
            </a:r>
            <a:r>
              <a:rPr lang="zh-CN" altLang="zh-CN" sz="2400" smtClean="0">
                <a:latin typeface="微软雅黑" pitchFamily="34" charset="-122"/>
                <a:ea typeface="微软雅黑" pitchFamily="34" charset="-122"/>
              </a:rPr>
              <a:t>两点坐标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值（</a:t>
            </a:r>
            <a:r>
              <a:rPr lang="en-US" altLang="zh-CN" sz="2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en-US" altLang="zh-CN" sz="240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Symbol"/>
              </a:rPr>
              <a:t>2=4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  <a:sym typeface="Symbol"/>
              </a:rPr>
              <a:t>）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已知。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3571868" cy="714356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smtClean="0"/>
              <a:t>5.1 条件平差原理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857232"/>
            <a:ext cx="9144000" cy="5214974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条件平差－－对观测值平差。</a:t>
            </a:r>
            <a:r>
              <a:rPr lang="zh-CN" altLang="en-US" sz="2400" smtClean="0">
                <a:solidFill>
                  <a:schemeClr val="tx1"/>
                </a:solidFill>
              </a:rPr>
              <a:t>平差得到观测值的改正数，再计算观测值的平差值，最后进行精度评定。</a:t>
            </a:r>
            <a:endParaRPr lang="en-US" altLang="zh-CN" sz="2400" b="1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间接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平差－－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对参数平差。</a:t>
            </a:r>
            <a:r>
              <a:rPr lang="zh-CN" altLang="en-US" sz="2400" smtClean="0">
                <a:solidFill>
                  <a:schemeClr val="tx1"/>
                </a:solidFill>
              </a:rPr>
              <a:t>先得到</a:t>
            </a:r>
            <a:r>
              <a:rPr lang="zh-CN" altLang="en-US" sz="2400" smtClean="0">
                <a:solidFill>
                  <a:schemeClr val="tx1"/>
                </a:solidFill>
                <a:latin typeface="+mj-ea"/>
              </a:rPr>
              <a:t>参数平差值，再计算观测值的改正数和观测值的平差值，最后进行精度评定。</a:t>
            </a:r>
            <a:endParaRPr lang="zh-CN" altLang="en-US" sz="2400" dirty="0" smtClean="0">
              <a:solidFill>
                <a:schemeClr val="tx1"/>
              </a:solidFill>
            </a:endParaRPr>
          </a:p>
          <a:p>
            <a:pPr marL="0" indent="0" algn="l" eaLnBrk="1" hangingPunct="1">
              <a:buNone/>
            </a:pPr>
            <a:r>
              <a:rPr lang="zh-CN" altLang="en-US" sz="2400" smtClean="0"/>
              <a:t>      </a:t>
            </a:r>
            <a:r>
              <a:rPr lang="zh-CN" altLang="en-US" sz="2400" b="1" smtClean="0">
                <a:solidFill>
                  <a:srgbClr val="1C69BE"/>
                </a:solidFill>
              </a:rPr>
              <a:t>例</a:t>
            </a:r>
            <a:r>
              <a:rPr lang="zh-CN" altLang="en-US" sz="2400" b="1" dirty="0" smtClean="0">
                <a:solidFill>
                  <a:srgbClr val="1C69BE"/>
                </a:solidFill>
              </a:rPr>
              <a:t>：</a:t>
            </a:r>
            <a:r>
              <a:rPr lang="zh-CN" altLang="en-US" sz="2400" dirty="0" smtClean="0">
                <a:solidFill>
                  <a:schemeClr val="tx1"/>
                </a:solidFill>
              </a:rPr>
              <a:t>为测定三角形形状，分别测量了其三内角的值</a:t>
            </a:r>
            <a:r>
              <a:rPr lang="en-US" altLang="zh-CN" sz="2400" dirty="0" smtClean="0">
                <a:solidFill>
                  <a:schemeClr val="tx1"/>
                </a:solidFill>
              </a:rPr>
              <a:t>L</a:t>
            </a:r>
            <a:r>
              <a:rPr lang="en-US" altLang="zh-CN" sz="2400" baseline="-25000" dirty="0" smtClean="0">
                <a:solidFill>
                  <a:schemeClr val="tx1"/>
                </a:solidFill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</a:rPr>
              <a:t>、</a:t>
            </a:r>
            <a:r>
              <a:rPr lang="en-US" altLang="zh-CN" sz="2400" dirty="0" smtClean="0">
                <a:solidFill>
                  <a:schemeClr val="tx1"/>
                </a:solidFill>
              </a:rPr>
              <a:t>L</a:t>
            </a:r>
            <a:r>
              <a:rPr lang="en-US" altLang="zh-CN" sz="2400" baseline="-25000" dirty="0" smtClean="0">
                <a:solidFill>
                  <a:schemeClr val="tx1"/>
                </a:solidFill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</a:rPr>
              <a:t>、</a:t>
            </a:r>
            <a:r>
              <a:rPr lang="en-US" altLang="zh-CN" sz="2400" dirty="0" smtClean="0">
                <a:solidFill>
                  <a:schemeClr val="tx1"/>
                </a:solidFill>
              </a:rPr>
              <a:t>L</a:t>
            </a:r>
            <a:r>
              <a:rPr lang="en-US" altLang="zh-CN" sz="2400" baseline="-25000" dirty="0" smtClean="0">
                <a:solidFill>
                  <a:schemeClr val="tx1"/>
                </a:solidFill>
              </a:rPr>
              <a:t>3</a:t>
            </a:r>
            <a:r>
              <a:rPr lang="zh-CN" altLang="en-US" sz="2400" smtClean="0">
                <a:solidFill>
                  <a:schemeClr val="tx1"/>
                </a:solidFill>
              </a:rPr>
              <a:t>。因确定一个三角形形状，必须观测两个内角值，现观测值为三个内角，故</a:t>
            </a:r>
            <a:r>
              <a:rPr lang="zh-CN" altLang="zh-CN" sz="2400" smtClean="0">
                <a:solidFill>
                  <a:schemeClr val="tx1"/>
                </a:solidFill>
              </a:rPr>
              <a:t>有多余观测</a:t>
            </a:r>
            <a:r>
              <a:rPr lang="zh-CN" altLang="en-US" sz="2400" smtClean="0">
                <a:solidFill>
                  <a:schemeClr val="tx1"/>
                </a:solidFill>
              </a:rPr>
              <a:t>存在</a:t>
            </a:r>
            <a:r>
              <a:rPr lang="zh-CN" altLang="en-US" sz="2400" dirty="0" smtClean="0">
                <a:solidFill>
                  <a:schemeClr val="tx1"/>
                </a:solidFill>
              </a:rPr>
              <a:t>，</a:t>
            </a:r>
            <a:r>
              <a:rPr lang="zh-CN" altLang="zh-CN" sz="2400" dirty="0" smtClean="0">
                <a:solidFill>
                  <a:schemeClr val="tx1"/>
                </a:solidFill>
              </a:rPr>
              <a:t>观测值间产生矛盾</a:t>
            </a:r>
            <a:r>
              <a:rPr lang="zh-CN" altLang="zh-CN" sz="2400" smtClean="0">
                <a:solidFill>
                  <a:schemeClr val="tx1"/>
                </a:solidFill>
              </a:rPr>
              <a:t>。</a:t>
            </a:r>
            <a:r>
              <a:rPr lang="zh-CN" altLang="en-US" sz="2400" smtClean="0">
                <a:solidFill>
                  <a:schemeClr val="tx1"/>
                </a:solidFill>
              </a:rPr>
              <a:t>此问题</a:t>
            </a:r>
            <a:r>
              <a:rPr lang="zh-CN" altLang="en-US" sz="2400" dirty="0" smtClean="0">
                <a:solidFill>
                  <a:schemeClr val="tx1"/>
                </a:solidFill>
              </a:rPr>
              <a:t>中</a:t>
            </a:r>
          </a:p>
          <a:p>
            <a:pPr algn="l" eaLnBrk="1" hangingPunct="1">
              <a:buNone/>
            </a:pPr>
            <a:r>
              <a:rPr lang="zh-CN" altLang="en-US" sz="2400" dirty="0" smtClean="0"/>
              <a:t>　　　　 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观测值个数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：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n=3</a:t>
            </a:r>
          </a:p>
          <a:p>
            <a:pPr algn="l" eaLnBrk="1" hangingPunct="1">
              <a:buNone/>
            </a:pPr>
            <a:r>
              <a:rPr lang="zh-CN" altLang="en-US" sz="2400" dirty="0" smtClean="0"/>
              <a:t>　            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必要观测数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：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t=2</a:t>
            </a:r>
          </a:p>
          <a:p>
            <a:pPr algn="l" eaLnBrk="1" hangingPunct="1">
              <a:buNone/>
            </a:pPr>
            <a:r>
              <a:rPr lang="zh-CN" altLang="en-US" sz="2400" dirty="0" smtClean="0"/>
              <a:t>　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             多余观测数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：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 = n-t =1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800" b="1" dirty="0" smtClean="0">
                <a:solidFill>
                  <a:srgbClr val="00B0F0"/>
                </a:solidFill>
                <a:latin typeface="+mj-ea"/>
                <a:ea typeface="+mj-ea"/>
              </a:rPr>
              <a:t>1</a:t>
            </a:r>
            <a:r>
              <a:rPr lang="zh-CN" altLang="en-US" sz="2800" b="1" dirty="0" smtClean="0">
                <a:solidFill>
                  <a:srgbClr val="00B0F0"/>
                </a:solidFill>
                <a:latin typeface="+mj-ea"/>
                <a:ea typeface="+mj-ea"/>
              </a:rPr>
              <a:t>、单三角形</a:t>
            </a:r>
            <a:endParaRPr lang="zh-CN" altLang="en-US" sz="2800" b="1" dirty="0" smtClean="0">
              <a:solidFill>
                <a:srgbClr val="00B0F0"/>
              </a:solidFill>
            </a:endParaRPr>
          </a:p>
          <a:p>
            <a:pPr eaLnBrk="1" hangingPunct="1">
              <a:buNone/>
            </a:pPr>
            <a:r>
              <a:rPr lang="zh-CN" altLang="en-US" sz="2400" smtClean="0"/>
              <a:t>         </a:t>
            </a:r>
            <a:endParaRPr lang="en-US" altLang="zh-CN" sz="2400" smtClean="0"/>
          </a:p>
          <a:p>
            <a:pPr eaLnBrk="1" hangingPunct="1">
              <a:buNone/>
            </a:pPr>
            <a:endParaRPr lang="zh-CN" altLang="zh-CN" dirty="0" smtClean="0"/>
          </a:p>
          <a:p>
            <a:pPr eaLnBrk="1" hangingPunct="1">
              <a:buNone/>
            </a:pPr>
            <a:endParaRPr lang="en-US" altLang="zh-CN" sz="2800" smtClean="0">
              <a:solidFill>
                <a:schemeClr val="tx1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r>
              <a:rPr lang="zh-CN" altLang="zh-CN" sz="2800" b="1" dirty="0" smtClean="0">
                <a:solidFill>
                  <a:srgbClr val="00B0F0"/>
                </a:solidFill>
                <a:latin typeface="+mj-ea"/>
                <a:ea typeface="+mj-ea"/>
              </a:rPr>
              <a:t>2、中点多边形测角网</a:t>
            </a:r>
          </a:p>
          <a:p>
            <a:pPr eaLnBrk="1" hangingPunct="1">
              <a:buNone/>
            </a:pPr>
            <a:r>
              <a:rPr lang="zh-CN" altLang="en-US" dirty="0" smtClean="0">
                <a:solidFill>
                  <a:schemeClr val="tx1"/>
                </a:solidFill>
              </a:rPr>
              <a:t>          </a:t>
            </a:r>
            <a:r>
              <a:rPr lang="en-US" altLang="zh-CN" sz="2400" dirty="0" smtClean="0">
                <a:solidFill>
                  <a:schemeClr val="tx1"/>
                </a:solidFill>
              </a:rPr>
              <a:t>n=9 , t=4 , r=5</a:t>
            </a:r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</p:txBody>
      </p:sp>
      <p:sp>
        <p:nvSpPr>
          <p:cNvPr id="13316" name="AutoShape 5"/>
          <p:cNvSpPr>
            <a:spLocks noChangeArrowheads="1"/>
          </p:cNvSpPr>
          <p:nvPr/>
        </p:nvSpPr>
        <p:spPr bwMode="auto">
          <a:xfrm>
            <a:off x="5029200" y="5013325"/>
            <a:ext cx="190500" cy="168275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7" name="AutoShape 7"/>
          <p:cNvSpPr>
            <a:spLocks noChangeArrowheads="1"/>
          </p:cNvSpPr>
          <p:nvPr/>
        </p:nvSpPr>
        <p:spPr bwMode="auto">
          <a:xfrm>
            <a:off x="6705600" y="2852738"/>
            <a:ext cx="171450" cy="119062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8" name="Line 8"/>
          <p:cNvSpPr>
            <a:spLocks noChangeShapeType="1"/>
          </p:cNvSpPr>
          <p:nvPr/>
        </p:nvSpPr>
        <p:spPr bwMode="auto">
          <a:xfrm flipV="1">
            <a:off x="5148263" y="2997200"/>
            <a:ext cx="160020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5181600" y="5105400"/>
            <a:ext cx="28956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0" name="Line 10"/>
          <p:cNvSpPr>
            <a:spLocks noChangeShapeType="1"/>
          </p:cNvSpPr>
          <p:nvPr/>
        </p:nvSpPr>
        <p:spPr bwMode="auto">
          <a:xfrm>
            <a:off x="6858000" y="2971800"/>
            <a:ext cx="12954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1" name="Line 11"/>
          <p:cNvSpPr>
            <a:spLocks noChangeShapeType="1"/>
          </p:cNvSpPr>
          <p:nvPr/>
        </p:nvSpPr>
        <p:spPr bwMode="auto">
          <a:xfrm>
            <a:off x="6781800" y="4343400"/>
            <a:ext cx="13716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2" name="Line 12"/>
          <p:cNvSpPr>
            <a:spLocks noChangeShapeType="1"/>
          </p:cNvSpPr>
          <p:nvPr/>
        </p:nvSpPr>
        <p:spPr bwMode="auto">
          <a:xfrm flipH="1">
            <a:off x="5148263" y="4365625"/>
            <a:ext cx="1600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23" name="Line 13"/>
          <p:cNvSpPr>
            <a:spLocks noChangeShapeType="1"/>
          </p:cNvSpPr>
          <p:nvPr/>
        </p:nvSpPr>
        <p:spPr bwMode="auto">
          <a:xfrm>
            <a:off x="6781800" y="29718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graphicFrame>
        <p:nvGraphicFramePr>
          <p:cNvPr id="13314" name="Object 14"/>
          <p:cNvGraphicFramePr>
            <a:graphicFrameLocks noChangeAspect="1"/>
          </p:cNvGraphicFramePr>
          <p:nvPr/>
        </p:nvGraphicFramePr>
        <p:xfrm>
          <a:off x="214282" y="3857628"/>
          <a:ext cx="5068254" cy="2673347"/>
        </p:xfrm>
        <a:graphic>
          <a:graphicData uri="http://schemas.openxmlformats.org/presentationml/2006/ole">
            <p:oleObj spid="_x0000_s34818" name="公式" r:id="rId3" imgW="2311200" imgH="1218960" progId="Equation.3">
              <p:embed/>
            </p:oleObj>
          </a:graphicData>
        </a:graphic>
      </p:graphicFrame>
      <p:sp>
        <p:nvSpPr>
          <p:cNvPr id="13324" name="Text Box 16"/>
          <p:cNvSpPr txBox="1">
            <a:spLocks noChangeArrowheads="1"/>
          </p:cNvSpPr>
          <p:nvPr/>
        </p:nvSpPr>
        <p:spPr bwMode="auto">
          <a:xfrm>
            <a:off x="6804025" y="2420938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B</a:t>
            </a:r>
          </a:p>
        </p:txBody>
      </p:sp>
      <p:sp>
        <p:nvSpPr>
          <p:cNvPr id="13325" name="Text Box 17"/>
          <p:cNvSpPr txBox="1">
            <a:spLocks noChangeArrowheads="1"/>
          </p:cNvSpPr>
          <p:nvPr/>
        </p:nvSpPr>
        <p:spPr bwMode="auto">
          <a:xfrm>
            <a:off x="4859338" y="5229225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A</a:t>
            </a:r>
          </a:p>
        </p:txBody>
      </p:sp>
      <p:sp>
        <p:nvSpPr>
          <p:cNvPr id="13326" name="Text Box 18"/>
          <p:cNvSpPr txBox="1">
            <a:spLocks noChangeArrowheads="1"/>
          </p:cNvSpPr>
          <p:nvPr/>
        </p:nvSpPr>
        <p:spPr bwMode="auto">
          <a:xfrm>
            <a:off x="8243888" y="53006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C</a:t>
            </a:r>
          </a:p>
        </p:txBody>
      </p:sp>
      <p:sp>
        <p:nvSpPr>
          <p:cNvPr id="13327" name="Text Box 19"/>
          <p:cNvSpPr txBox="1">
            <a:spLocks noChangeArrowheads="1"/>
          </p:cNvSpPr>
          <p:nvPr/>
        </p:nvSpPr>
        <p:spPr bwMode="auto">
          <a:xfrm>
            <a:off x="7019925" y="4005263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D</a:t>
            </a:r>
          </a:p>
        </p:txBody>
      </p:sp>
      <p:sp>
        <p:nvSpPr>
          <p:cNvPr id="13328" name="Text Box 20"/>
          <p:cNvSpPr txBox="1">
            <a:spLocks noChangeArrowheads="1"/>
          </p:cNvSpPr>
          <p:nvPr/>
        </p:nvSpPr>
        <p:spPr bwMode="auto">
          <a:xfrm>
            <a:off x="5508625" y="4437063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1</a:t>
            </a:r>
          </a:p>
        </p:txBody>
      </p:sp>
      <p:sp>
        <p:nvSpPr>
          <p:cNvPr id="13329" name="Text Box 21"/>
          <p:cNvSpPr txBox="1">
            <a:spLocks noChangeArrowheads="1"/>
          </p:cNvSpPr>
          <p:nvPr/>
        </p:nvSpPr>
        <p:spPr bwMode="auto">
          <a:xfrm>
            <a:off x="6477000" y="31242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2</a:t>
            </a:r>
          </a:p>
        </p:txBody>
      </p:sp>
      <p:sp>
        <p:nvSpPr>
          <p:cNvPr id="13330" name="Text Box 22"/>
          <p:cNvSpPr txBox="1">
            <a:spLocks noChangeArrowheads="1"/>
          </p:cNvSpPr>
          <p:nvPr/>
        </p:nvSpPr>
        <p:spPr bwMode="auto">
          <a:xfrm>
            <a:off x="6477000" y="3886200"/>
            <a:ext cx="22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3</a:t>
            </a:r>
          </a:p>
        </p:txBody>
      </p:sp>
      <p:sp>
        <p:nvSpPr>
          <p:cNvPr id="13331" name="Text Box 23"/>
          <p:cNvSpPr txBox="1">
            <a:spLocks noChangeArrowheads="1"/>
          </p:cNvSpPr>
          <p:nvPr/>
        </p:nvSpPr>
        <p:spPr bwMode="auto">
          <a:xfrm>
            <a:off x="6732588" y="3141663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4</a:t>
            </a:r>
          </a:p>
        </p:txBody>
      </p:sp>
      <p:sp>
        <p:nvSpPr>
          <p:cNvPr id="13332" name="Text Box 24"/>
          <p:cNvSpPr txBox="1">
            <a:spLocks noChangeArrowheads="1"/>
          </p:cNvSpPr>
          <p:nvPr/>
        </p:nvSpPr>
        <p:spPr bwMode="auto">
          <a:xfrm>
            <a:off x="7524750" y="4581525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5</a:t>
            </a:r>
          </a:p>
        </p:txBody>
      </p:sp>
      <p:sp>
        <p:nvSpPr>
          <p:cNvPr id="13333" name="Text Box 25"/>
          <p:cNvSpPr txBox="1">
            <a:spLocks noChangeArrowheads="1"/>
          </p:cNvSpPr>
          <p:nvPr/>
        </p:nvSpPr>
        <p:spPr bwMode="auto">
          <a:xfrm>
            <a:off x="6804025" y="4005263"/>
            <a:ext cx="22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6</a:t>
            </a:r>
          </a:p>
        </p:txBody>
      </p:sp>
      <p:sp>
        <p:nvSpPr>
          <p:cNvPr id="13334" name="Text Box 26"/>
          <p:cNvSpPr txBox="1">
            <a:spLocks noChangeArrowheads="1"/>
          </p:cNvSpPr>
          <p:nvPr/>
        </p:nvSpPr>
        <p:spPr bwMode="auto">
          <a:xfrm>
            <a:off x="7467600" y="4953000"/>
            <a:ext cx="22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7</a:t>
            </a:r>
          </a:p>
        </p:txBody>
      </p:sp>
      <p:sp>
        <p:nvSpPr>
          <p:cNvPr id="13335" name="Text Box 27"/>
          <p:cNvSpPr txBox="1">
            <a:spLocks noChangeArrowheads="1"/>
          </p:cNvSpPr>
          <p:nvPr/>
        </p:nvSpPr>
        <p:spPr bwMode="auto">
          <a:xfrm>
            <a:off x="5638800" y="48006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8</a:t>
            </a:r>
          </a:p>
        </p:txBody>
      </p:sp>
      <p:sp>
        <p:nvSpPr>
          <p:cNvPr id="13336" name="Text Box 28"/>
          <p:cNvSpPr txBox="1">
            <a:spLocks noChangeArrowheads="1"/>
          </p:cNvSpPr>
          <p:nvPr/>
        </p:nvSpPr>
        <p:spPr bwMode="auto">
          <a:xfrm>
            <a:off x="6629400" y="43434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9</a:t>
            </a:r>
          </a:p>
        </p:txBody>
      </p:sp>
      <p:sp>
        <p:nvSpPr>
          <p:cNvPr id="13337" name="Line 29"/>
          <p:cNvSpPr>
            <a:spLocks noChangeShapeType="1"/>
          </p:cNvSpPr>
          <p:nvPr/>
        </p:nvSpPr>
        <p:spPr bwMode="auto">
          <a:xfrm flipH="1">
            <a:off x="5148263" y="2924175"/>
            <a:ext cx="1584325" cy="2089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38" name="Oval 30"/>
          <p:cNvSpPr>
            <a:spLocks noChangeArrowheads="1"/>
          </p:cNvSpPr>
          <p:nvPr/>
        </p:nvSpPr>
        <p:spPr bwMode="auto">
          <a:xfrm>
            <a:off x="8101013" y="5373688"/>
            <a:ext cx="71437" cy="7143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3339" name="Oval 31"/>
          <p:cNvSpPr>
            <a:spLocks noChangeArrowheads="1"/>
          </p:cNvSpPr>
          <p:nvPr/>
        </p:nvSpPr>
        <p:spPr bwMode="auto">
          <a:xfrm>
            <a:off x="6732588" y="4292600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灯片编号占位符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  <p:pic>
        <p:nvPicPr>
          <p:cNvPr id="29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4819" name="Object 4"/>
          <p:cNvGraphicFramePr>
            <a:graphicFrameLocks noChangeAspect="1"/>
          </p:cNvGraphicFramePr>
          <p:nvPr/>
        </p:nvGraphicFramePr>
        <p:xfrm>
          <a:off x="500034" y="714356"/>
          <a:ext cx="7218362" cy="1177925"/>
        </p:xfrm>
        <a:graphic>
          <a:graphicData uri="http://schemas.openxmlformats.org/presentationml/2006/ole">
            <p:oleObj spid="_x0000_s34819" name="公式" r:id="rId5" imgW="295884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0"/>
            <a:ext cx="2171688" cy="533400"/>
          </a:xfrm>
        </p:spPr>
        <p:txBody>
          <a:bodyPr/>
          <a:lstStyle/>
          <a:p>
            <a:pPr algn="l" eaLnBrk="1" hangingPunct="1"/>
            <a:r>
              <a:rPr lang="zh-CN" altLang="en-US" sz="2800" b="1" dirty="0" smtClean="0">
                <a:solidFill>
                  <a:schemeClr val="tx1"/>
                </a:solidFill>
              </a:rPr>
              <a:t>极条件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9144000" cy="5867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dirty="0" smtClean="0"/>
              <a:t> </a:t>
            </a:r>
            <a:endParaRPr lang="en-US" altLang="zh-CN" sz="2400" b="1" dirty="0" smtClean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4338" name="Object 0"/>
          <p:cNvGraphicFramePr>
            <a:graphicFrameLocks noChangeAspect="1"/>
          </p:cNvGraphicFramePr>
          <p:nvPr/>
        </p:nvGraphicFramePr>
        <p:xfrm>
          <a:off x="1571604" y="1714488"/>
          <a:ext cx="5000660" cy="935718"/>
        </p:xfrm>
        <a:graphic>
          <a:graphicData uri="http://schemas.openxmlformats.org/presentationml/2006/ole">
            <p:oleObj spid="_x0000_s35842" name="公式" r:id="rId3" imgW="2514600" imgH="46980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71480"/>
            <a:ext cx="878687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以“</a:t>
            </a:r>
            <a:r>
              <a:rPr lang="en-US" altLang="zh-CN" sz="2400" b="1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r>
              <a:rPr lang="zh-CN" altLang="en-US" sz="2400" b="1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”点</a:t>
            </a:r>
            <a:r>
              <a:rPr lang="zh-CN" altLang="en-US" sz="2400" b="1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为极，以正弦定理为依据，用边之比换成平差后的角度正弦之比，之间应该满足的几何条件为平差值极条件：</a:t>
            </a:r>
            <a:endParaRPr lang="zh-CN" altLang="en-US" sz="240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928934"/>
            <a:ext cx="621510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线性化后的极条件：</a:t>
            </a:r>
            <a:endParaRPr lang="zh-CN" altLang="en-US" sz="2400" b="1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5843" name="Object 0"/>
          <p:cNvGraphicFramePr>
            <a:graphicFrameLocks noChangeAspect="1"/>
          </p:cNvGraphicFramePr>
          <p:nvPr/>
        </p:nvGraphicFramePr>
        <p:xfrm>
          <a:off x="514350" y="3656013"/>
          <a:ext cx="6829425" cy="2098675"/>
        </p:xfrm>
        <a:graphic>
          <a:graphicData uri="http://schemas.openxmlformats.org/presentationml/2006/ole">
            <p:oleObj spid="_x0000_s35843" name="公式" r:id="rId4" imgW="3060360" imgH="939600" progId="Equation.3">
              <p:embed/>
            </p:oleObj>
          </a:graphicData>
        </a:graphic>
      </p:graphicFrame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  <p:pic>
        <p:nvPicPr>
          <p:cNvPr id="10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0" y="6072206"/>
            <a:ext cx="67151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测角网的权阵：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P=I</a:t>
            </a:r>
            <a:r>
              <a:rPr lang="en-US" altLang="zh-CN" sz="2400" baseline="-25000" smtClean="0">
                <a:latin typeface="微软雅黑" pitchFamily="34" charset="-122"/>
                <a:ea typeface="微软雅黑" pitchFamily="34" charset="-122"/>
              </a:rPr>
              <a:t>n</a:t>
            </a:r>
            <a:r>
              <a:rPr lang="en-US" altLang="zh-CN" sz="2400" smtClean="0">
                <a:latin typeface="微软雅黑" pitchFamily="34" charset="-122"/>
                <a:ea typeface="微软雅黑" pitchFamily="34" charset="-122"/>
              </a:rPr>
              <a:t>- -n</a:t>
            </a: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阶单位阵</a:t>
            </a:r>
            <a:endParaRPr lang="zh-CN" altLang="en-US" sz="2400" baseline="-25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72132" y="6143644"/>
            <a:ext cx="17145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P78 </a:t>
            </a: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5-3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平差后</a:t>
            </a:r>
            <a:r>
              <a:rPr lang="en-US" altLang="zh-CN" sz="2400" b="1" smtClean="0">
                <a:solidFill>
                  <a:schemeClr val="tx1"/>
                </a:solidFill>
              </a:rPr>
              <a:t>CD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边的</a:t>
            </a:r>
            <a:r>
              <a:rPr lang="zh-CN" altLang="en-US" sz="2400" b="1" smtClean="0">
                <a:solidFill>
                  <a:schemeClr val="tx1"/>
                </a:solidFill>
              </a:rPr>
              <a:t>相对中误差：（教材</a:t>
            </a:r>
            <a:r>
              <a:rPr lang="en-US" altLang="zh-CN" sz="2400" b="1" smtClean="0">
                <a:solidFill>
                  <a:schemeClr val="tx1"/>
                </a:solidFill>
              </a:rPr>
              <a:t>P76</a:t>
            </a:r>
            <a:r>
              <a:rPr lang="zh-CN" altLang="en-US" sz="2400" b="1" smtClean="0">
                <a:solidFill>
                  <a:schemeClr val="tx1"/>
                </a:solidFill>
              </a:rPr>
              <a:t>，图</a:t>
            </a:r>
            <a:r>
              <a:rPr lang="en-US" altLang="zh-CN" sz="2400" b="1" smtClean="0">
                <a:solidFill>
                  <a:schemeClr val="tx1"/>
                </a:solidFill>
              </a:rPr>
              <a:t>5-5</a:t>
            </a:r>
            <a:r>
              <a:rPr lang="zh-CN" altLang="en-US" sz="2400" b="1" smtClean="0">
                <a:solidFill>
                  <a:schemeClr val="tx1"/>
                </a:solidFill>
              </a:rPr>
              <a:t>）</a:t>
            </a:r>
            <a:endParaRPr lang="zh-CN" altLang="en-US" sz="2400" b="1" dirty="0" smtClean="0">
              <a:solidFill>
                <a:schemeClr val="tx1"/>
              </a:solidFill>
            </a:endParaRPr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15362" name="Object 5"/>
          <p:cNvGraphicFramePr>
            <a:graphicFrameLocks noChangeAspect="1"/>
          </p:cNvGraphicFramePr>
          <p:nvPr/>
        </p:nvGraphicFramePr>
        <p:xfrm>
          <a:off x="903288" y="690563"/>
          <a:ext cx="8140700" cy="6003925"/>
        </p:xfrm>
        <a:graphic>
          <a:graphicData uri="http://schemas.openxmlformats.org/presentationml/2006/ole">
            <p:oleObj spid="_x0000_s36866" name="公式" r:id="rId3" imgW="3136680" imgH="2311200" progId="Equation.3">
              <p:embed/>
            </p:oleObj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22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286256"/>
          </a:xfrm>
        </p:spPr>
        <p:txBody>
          <a:bodyPr/>
          <a:lstStyle/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00B050"/>
              </a:solidFill>
            </a:endParaRPr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00B050"/>
              </a:solidFill>
            </a:endParaRP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得测边相对中误差</a:t>
            </a:r>
            <a:r>
              <a:rPr lang="zh-CN" altLang="en-US" sz="2400" b="1" smtClean="0">
                <a:solidFill>
                  <a:schemeClr val="tx1"/>
                </a:solidFill>
              </a:rPr>
              <a:t>为：</a:t>
            </a:r>
            <a:endParaRPr lang="en-US" altLang="zh-CN" sz="2400" b="1" dirty="0" smtClean="0">
              <a:solidFill>
                <a:schemeClr val="tx1"/>
              </a:solidFill>
            </a:endParaRPr>
          </a:p>
        </p:txBody>
      </p:sp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828675" y="142875"/>
          <a:ext cx="5414963" cy="2765425"/>
        </p:xfrm>
        <a:graphic>
          <a:graphicData uri="http://schemas.openxmlformats.org/presentationml/2006/ole">
            <p:oleObj spid="_x0000_s37890" name="公式" r:id="rId3" imgW="2412720" imgH="1231560" progId="Equation.3">
              <p:embed/>
            </p:oleObj>
          </a:graphicData>
        </a:graphic>
      </p:graphicFrame>
      <p:graphicFrame>
        <p:nvGraphicFramePr>
          <p:cNvPr id="16387" name="Object 5"/>
          <p:cNvGraphicFramePr>
            <a:graphicFrameLocks noChangeAspect="1"/>
          </p:cNvGraphicFramePr>
          <p:nvPr/>
        </p:nvGraphicFramePr>
        <p:xfrm>
          <a:off x="2857488" y="5214950"/>
          <a:ext cx="2541588" cy="1266825"/>
        </p:xfrm>
        <a:graphic>
          <a:graphicData uri="http://schemas.openxmlformats.org/presentationml/2006/ole">
            <p:oleObj spid="_x0000_s37891" name="公式" r:id="rId4" imgW="965160" imgH="482400" progId="Equation.3">
              <p:embed/>
            </p:oleObj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/>
        </p:nvGraphicFramePr>
        <p:xfrm>
          <a:off x="3503613" y="3157538"/>
          <a:ext cx="2921000" cy="1155700"/>
        </p:xfrm>
        <a:graphic>
          <a:graphicData uri="http://schemas.openxmlformats.org/presentationml/2006/ole">
            <p:oleObj spid="_x0000_s37892" name="公式" r:id="rId5" imgW="1282680" imgH="50796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572008"/>
            <a:ext cx="5500726" cy="1818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buNone/>
            </a:pPr>
            <a:r>
              <a:rPr lang="en-US" altLang="zh-CN" sz="2800" b="1" dirty="0" smtClean="0">
                <a:solidFill>
                  <a:srgbClr val="00B0F0"/>
                </a:solidFill>
                <a:latin typeface="+mj-ea"/>
                <a:ea typeface="+mj-ea"/>
              </a:rPr>
              <a:t>3</a:t>
            </a:r>
            <a:r>
              <a:rPr lang="zh-CN" altLang="en-US" sz="2800" b="1" dirty="0" smtClean="0">
                <a:solidFill>
                  <a:srgbClr val="00B0F0"/>
                </a:solidFill>
                <a:latin typeface="+mj-ea"/>
                <a:ea typeface="+mj-ea"/>
              </a:rPr>
              <a:t>、大地四边形测</a:t>
            </a:r>
            <a:r>
              <a:rPr lang="zh-CN" altLang="en-US" sz="2800" b="1" smtClean="0">
                <a:solidFill>
                  <a:srgbClr val="00B0F0"/>
                </a:solidFill>
                <a:latin typeface="+mj-ea"/>
                <a:ea typeface="+mj-ea"/>
              </a:rPr>
              <a:t>角网</a:t>
            </a:r>
            <a:endParaRPr lang="en-US" altLang="zh-CN" sz="2800" b="1" smtClean="0">
              <a:solidFill>
                <a:srgbClr val="00B0F0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endParaRPr lang="zh-CN" altLang="en-US" sz="2800" b="1" dirty="0" smtClean="0">
              <a:solidFill>
                <a:srgbClr val="00B0F0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r>
              <a:rPr lang="en-US" altLang="zh-CN" sz="1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</a:t>
            </a:r>
          </a:p>
          <a:p>
            <a:pPr eaLnBrk="1" hangingPunct="1">
              <a:buNone/>
            </a:pPr>
            <a:r>
              <a:rPr lang="en-US" altLang="zh-CN" sz="1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</a:t>
            </a:r>
            <a:r>
              <a:rPr lang="en-US" altLang="zh-CN" sz="2400" b="1" smtClean="0"/>
              <a:t>n = 8 , t = 4 , r = 4</a:t>
            </a:r>
          </a:p>
          <a:p>
            <a:pPr>
              <a:lnSpc>
                <a:spcPct val="130000"/>
              </a:lnSpc>
            </a:pP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00760" y="5500702"/>
            <a:ext cx="1928826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教材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P79 </a:t>
            </a: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5-6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endParaRPr lang="en-US" altLang="zh-CN" dirty="0" smtClean="0"/>
          </a:p>
          <a:p>
            <a:pPr eaLnBrk="1" hangingPunct="1">
              <a:buNone/>
            </a:pPr>
            <a:endParaRPr lang="en-US" altLang="zh-CN" dirty="0" smtClean="0"/>
          </a:p>
          <a:p>
            <a:pPr eaLnBrk="1" hangingPunct="1">
              <a:buNone/>
            </a:pPr>
            <a:endParaRPr lang="en-US" altLang="zh-CN" sz="2800" b="1" dirty="0" smtClean="0">
              <a:solidFill>
                <a:srgbClr val="199EE1"/>
              </a:solidFill>
              <a:latin typeface="微软雅黑" pitchFamily="34" charset="-122"/>
              <a:ea typeface="微软雅黑" pitchFamily="34" charset="-122"/>
              <a:cs typeface="+mj-cs"/>
            </a:endParaRPr>
          </a:p>
          <a:p>
            <a:pPr eaLnBrk="1" hangingPunct="1">
              <a:buNone/>
            </a:pPr>
            <a:endParaRPr lang="en-US" altLang="zh-CN" sz="3200" b="1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  <a:p>
            <a:pPr eaLnBrk="1" hangingPunct="1">
              <a:buNone/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二、附合测角网（非独立网）条件平差</a:t>
            </a: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rgbClr val="FF0000"/>
                </a:solidFill>
              </a:rPr>
              <a:t>               </a:t>
            </a:r>
            <a:r>
              <a:rPr lang="zh-CN" altLang="en-US" sz="2400" b="1" smtClean="0">
                <a:solidFill>
                  <a:schemeClr val="tx1"/>
                </a:solidFill>
              </a:rPr>
              <a:t>附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合条件数＝多余已知数据个数</a:t>
            </a:r>
          </a:p>
          <a:p>
            <a:pPr eaLnBrk="1" hangingPunct="1">
              <a:buNone/>
            </a:pPr>
            <a:r>
              <a:rPr lang="zh-CN" altLang="en-US" dirty="0" smtClean="0"/>
              <a:t>      </a:t>
            </a:r>
            <a:endParaRPr lang="en-US" altLang="zh-CN" dirty="0" smtClean="0"/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条件式个数：</a:t>
            </a:r>
            <a:endParaRPr lang="en-US" altLang="zh-CN" sz="2400" b="1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en-US" altLang="zh-CN" sz="2400" dirty="0" smtClean="0">
                <a:solidFill>
                  <a:schemeClr val="tx1"/>
                </a:solidFill>
              </a:rPr>
              <a:t>          r</a:t>
            </a:r>
            <a:r>
              <a:rPr lang="en-US" altLang="zh-CN" sz="2400" baseline="-25000" dirty="0" smtClean="0">
                <a:solidFill>
                  <a:schemeClr val="tx1"/>
                </a:solidFill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</a:rPr>
              <a:t>－－独立网条件个数</a:t>
            </a:r>
          </a:p>
          <a:p>
            <a:pPr eaLnBrk="1" hangingPunct="1">
              <a:buNone/>
            </a:pPr>
            <a:r>
              <a:rPr lang="zh-CN" altLang="en-US" sz="2400" dirty="0" smtClean="0">
                <a:solidFill>
                  <a:schemeClr val="tx1"/>
                </a:solidFill>
              </a:rPr>
              <a:t>          </a:t>
            </a:r>
            <a:r>
              <a:rPr lang="en-US" altLang="zh-CN" sz="2400" dirty="0" smtClean="0">
                <a:solidFill>
                  <a:schemeClr val="tx1"/>
                </a:solidFill>
              </a:rPr>
              <a:t>r</a:t>
            </a:r>
            <a:r>
              <a:rPr lang="en-US" altLang="zh-CN" sz="2400" baseline="-25000" dirty="0" smtClean="0">
                <a:solidFill>
                  <a:schemeClr val="tx1"/>
                </a:solidFill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</a:rPr>
              <a:t>－－附合条件数（强制附合条件）</a:t>
            </a:r>
          </a:p>
          <a:p>
            <a:pPr eaLnBrk="1" hangingPunct="1"/>
            <a:endParaRPr lang="en-US" altLang="zh-CN" sz="24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graphicFrame>
        <p:nvGraphicFramePr>
          <p:cNvPr id="19459" name="Object 5"/>
          <p:cNvGraphicFramePr>
            <a:graphicFrameLocks noChangeAspect="1"/>
          </p:cNvGraphicFramePr>
          <p:nvPr/>
        </p:nvGraphicFramePr>
        <p:xfrm>
          <a:off x="2143108" y="4000504"/>
          <a:ext cx="2071688" cy="446088"/>
        </p:xfrm>
        <a:graphic>
          <a:graphicData uri="http://schemas.openxmlformats.org/presentationml/2006/ole">
            <p:oleObj spid="_x0000_s40963" name="公式" r:id="rId3" imgW="1002960" imgH="215640" progId="Equation.3">
              <p:embed/>
            </p:oleObj>
          </a:graphicData>
        </a:graphic>
      </p:graphicFrame>
      <p:sp>
        <p:nvSpPr>
          <p:cNvPr id="5" name="矩形 4"/>
          <p:cNvSpPr/>
          <p:nvPr/>
        </p:nvSpPr>
        <p:spPr>
          <a:xfrm>
            <a:off x="0" y="0"/>
            <a:ext cx="8929718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 dirty="0" smtClean="0">
                <a:solidFill>
                  <a:srgbClr val="00B0F0"/>
                </a:solidFill>
                <a:latin typeface="+mj-ea"/>
                <a:ea typeface="+mj-ea"/>
              </a:rPr>
              <a:t>4</a:t>
            </a:r>
            <a:r>
              <a:rPr lang="zh-CN" altLang="en-US" sz="2800" b="1" dirty="0" smtClean="0">
                <a:solidFill>
                  <a:srgbClr val="00B0F0"/>
                </a:solidFill>
                <a:latin typeface="+mj-ea"/>
                <a:ea typeface="+mj-ea"/>
              </a:rPr>
              <a:t>、混合测角网</a:t>
            </a:r>
            <a:endParaRPr lang="en-US" altLang="zh-CN" sz="2800" b="1" dirty="0" smtClean="0">
              <a:solidFill>
                <a:srgbClr val="00B0F0"/>
              </a:solidFill>
              <a:latin typeface="+mj-ea"/>
              <a:ea typeface="+mj-ea"/>
            </a:endParaRPr>
          </a:p>
          <a:p>
            <a:pPr eaLnBrk="1" hangingPunct="1">
              <a:buFontTx/>
              <a:buNone/>
            </a:pPr>
            <a:r>
              <a:rPr lang="zh-CN" altLang="en-US" sz="2800" dirty="0" smtClean="0"/>
              <a:t> </a:t>
            </a:r>
            <a:r>
              <a:rPr lang="zh-CN" altLang="en-US" sz="2400" b="1" dirty="0" smtClean="0">
                <a:latin typeface="+mn-ea"/>
                <a:ea typeface="+mn-ea"/>
              </a:rPr>
              <a:t>列条件式原则</a:t>
            </a:r>
            <a:r>
              <a:rPr lang="zh-CN" altLang="en-US" sz="2400" dirty="0" smtClean="0">
                <a:latin typeface="+mn-ea"/>
                <a:ea typeface="+mn-ea"/>
              </a:rPr>
              <a:t>－－将混合网“化整为零”，拆分成各种基本</a:t>
            </a:r>
            <a:r>
              <a:rPr lang="zh-CN" altLang="en-US" sz="2400" smtClean="0">
                <a:latin typeface="+mn-ea"/>
                <a:ea typeface="+mn-ea"/>
              </a:rPr>
              <a:t>图形（如单</a:t>
            </a:r>
            <a:r>
              <a:rPr lang="zh-CN" altLang="en-US" sz="2400" dirty="0" smtClean="0">
                <a:latin typeface="+mn-ea"/>
                <a:ea typeface="+mn-ea"/>
              </a:rPr>
              <a:t>三角形、中点多边形、大地四边形</a:t>
            </a:r>
            <a:r>
              <a:rPr lang="zh-CN" altLang="en-US" sz="2400" smtClean="0">
                <a:latin typeface="+mn-ea"/>
                <a:ea typeface="+mn-ea"/>
              </a:rPr>
              <a:t>和扇形</a:t>
            </a:r>
            <a:r>
              <a:rPr lang="en-US" altLang="zh-CN" sz="2400" smtClean="0">
                <a:solidFill>
                  <a:srgbClr val="FF0000"/>
                </a:solidFill>
                <a:latin typeface="+mn-ea"/>
                <a:ea typeface="+mn-ea"/>
              </a:rPr>
              <a:t>P81 </a:t>
            </a:r>
            <a:r>
              <a:rPr lang="zh-CN" altLang="en-US" sz="2400" smtClean="0">
                <a:solidFill>
                  <a:srgbClr val="FF0000"/>
                </a:solidFill>
                <a:latin typeface="+mn-ea"/>
                <a:ea typeface="+mn-ea"/>
              </a:rPr>
              <a:t>例</a:t>
            </a:r>
            <a:r>
              <a:rPr lang="en-US" altLang="zh-CN" sz="2400" smtClean="0">
                <a:solidFill>
                  <a:srgbClr val="FF0000"/>
                </a:solidFill>
                <a:latin typeface="+mn-ea"/>
                <a:ea typeface="+mn-ea"/>
              </a:rPr>
              <a:t>5-4</a:t>
            </a:r>
            <a:r>
              <a:rPr lang="zh-CN" altLang="en-US" sz="2400" smtClean="0">
                <a:latin typeface="+mn-ea"/>
                <a:ea typeface="+mn-ea"/>
              </a:rPr>
              <a:t>）</a:t>
            </a:r>
            <a:endParaRPr lang="en-US" altLang="zh-CN" sz="2400" smtClean="0">
              <a:latin typeface="+mn-ea"/>
              <a:ea typeface="+mn-ea"/>
            </a:endParaRPr>
          </a:p>
          <a:p>
            <a:pPr eaLnBrk="1" hangingPunct="1">
              <a:buFontTx/>
              <a:buNone/>
            </a:pPr>
            <a:r>
              <a:rPr lang="zh-CN" altLang="en-US" sz="2400" smtClean="0">
                <a:solidFill>
                  <a:srgbClr val="2186B9"/>
                </a:solidFill>
                <a:latin typeface="+mn-ea"/>
                <a:ea typeface="+mn-ea"/>
              </a:rPr>
              <a:t> 极条件仅存在于测角三角网中，且仅有中点多边形、大地四边形、扇形三种测角网中有极条件存在。</a:t>
            </a:r>
            <a:endParaRPr lang="en-US" altLang="zh-CN" sz="2400" smtClean="0">
              <a:solidFill>
                <a:srgbClr val="2186B9"/>
              </a:solidFill>
              <a:latin typeface="+mn-ea"/>
              <a:ea typeface="+mn-ea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7054850" cy="914400"/>
          </a:xfrm>
        </p:spPr>
        <p:txBody>
          <a:bodyPr/>
          <a:lstStyle/>
          <a:p>
            <a:pPr algn="l" eaLnBrk="1" hangingPunct="1"/>
            <a:r>
              <a:rPr altLang="en-US" b="1" smtClean="0">
                <a:solidFill>
                  <a:schemeClr val="tx1"/>
                </a:solidFill>
              </a:rPr>
              <a:t>测角网</a:t>
            </a:r>
            <a:r>
              <a:rPr lang="zh-CN" altLang="en-US" b="1" smtClean="0">
                <a:solidFill>
                  <a:schemeClr val="tx1"/>
                </a:solidFill>
              </a:rPr>
              <a:t>附</a:t>
            </a:r>
            <a:r>
              <a:rPr lang="zh-CN" altLang="en-US" b="1" dirty="0" smtClean="0">
                <a:solidFill>
                  <a:schemeClr val="tx1"/>
                </a:solidFill>
              </a:rPr>
              <a:t>合条件</a:t>
            </a:r>
            <a:r>
              <a:rPr lang="en-US" altLang="zh-CN" i="1" dirty="0" smtClean="0">
                <a:solidFill>
                  <a:schemeClr val="tx1"/>
                </a:solidFill>
              </a:rPr>
              <a:t>r</a:t>
            </a:r>
            <a:r>
              <a:rPr lang="en-US" altLang="zh-CN" baseline="-25000" dirty="0" smtClean="0">
                <a:solidFill>
                  <a:schemeClr val="tx1"/>
                </a:solidFill>
              </a:rPr>
              <a:t>2</a:t>
            </a:r>
            <a:r>
              <a:rPr lang="zh-CN" altLang="en-US" b="1" dirty="0" smtClean="0">
                <a:solidFill>
                  <a:schemeClr val="tx1"/>
                </a:solidFill>
              </a:rPr>
              <a:t>一般有三种形式：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zh-CN" altLang="en-US" sz="2400" dirty="0" smtClean="0">
                <a:solidFill>
                  <a:schemeClr val="tx1"/>
                </a:solidFill>
              </a:rPr>
              <a:t>（</a:t>
            </a:r>
            <a:r>
              <a:rPr lang="en-US" altLang="zh-CN" sz="2400" dirty="0" smtClean="0">
                <a:solidFill>
                  <a:schemeClr val="tx1"/>
                </a:solidFill>
              </a:rPr>
              <a:t>1</a:t>
            </a:r>
            <a:r>
              <a:rPr lang="zh-CN" altLang="en-US" sz="2400" dirty="0" smtClean="0">
                <a:solidFill>
                  <a:schemeClr val="tx1"/>
                </a:solidFill>
              </a:rPr>
              <a:t>）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边长条件</a:t>
            </a:r>
            <a:r>
              <a:rPr lang="zh-CN" altLang="en-US" sz="2400" dirty="0" smtClean="0">
                <a:solidFill>
                  <a:schemeClr val="tx1"/>
                </a:solidFill>
              </a:rPr>
              <a:t>（基线条件）</a:t>
            </a:r>
          </a:p>
          <a:p>
            <a:pPr eaLnBrk="1" hangingPunct="1">
              <a:buFontTx/>
              <a:buNone/>
            </a:pPr>
            <a:r>
              <a:rPr lang="zh-CN" altLang="en-US" sz="2400" dirty="0" smtClean="0">
                <a:solidFill>
                  <a:schemeClr val="tx1"/>
                </a:solidFill>
              </a:rPr>
              <a:t>              条件方程个数</a:t>
            </a:r>
            <a:r>
              <a:rPr lang="en-US" altLang="zh-CN" sz="2400" dirty="0" smtClean="0">
                <a:solidFill>
                  <a:schemeClr val="tx1"/>
                </a:solidFill>
              </a:rPr>
              <a:t>=</a:t>
            </a:r>
            <a:r>
              <a:rPr lang="zh-CN" altLang="en-US" sz="2400" dirty="0" smtClean="0">
                <a:solidFill>
                  <a:schemeClr val="tx1"/>
                </a:solidFill>
              </a:rPr>
              <a:t>多余已知边数；</a:t>
            </a:r>
          </a:p>
          <a:p>
            <a:pPr eaLnBrk="1" hangingPunct="1">
              <a:buNone/>
            </a:pPr>
            <a:r>
              <a:rPr lang="zh-CN" altLang="en-US" sz="2400" dirty="0" smtClean="0">
                <a:solidFill>
                  <a:schemeClr val="tx1"/>
                </a:solidFill>
              </a:rPr>
              <a:t>（</a:t>
            </a:r>
            <a:r>
              <a:rPr lang="en-US" altLang="zh-CN" sz="2400" dirty="0" smtClean="0">
                <a:solidFill>
                  <a:schemeClr val="tx1"/>
                </a:solidFill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</a:rPr>
              <a:t>）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方位角条件</a:t>
            </a:r>
            <a:r>
              <a:rPr lang="zh-CN" altLang="en-US" sz="2400" dirty="0" smtClean="0">
                <a:solidFill>
                  <a:schemeClr val="tx1"/>
                </a:solidFill>
              </a:rPr>
              <a:t>（固定角条件）</a:t>
            </a:r>
          </a:p>
          <a:p>
            <a:pPr eaLnBrk="1" hangingPunct="1">
              <a:buNone/>
            </a:pPr>
            <a:r>
              <a:rPr lang="zh-CN" altLang="en-US" sz="2400" dirty="0" smtClean="0">
                <a:solidFill>
                  <a:schemeClr val="tx1"/>
                </a:solidFill>
              </a:rPr>
              <a:t>              条件方程个数</a:t>
            </a:r>
            <a:r>
              <a:rPr lang="en-US" altLang="zh-CN" sz="2400" dirty="0" smtClean="0">
                <a:solidFill>
                  <a:schemeClr val="tx1"/>
                </a:solidFill>
              </a:rPr>
              <a:t>=</a:t>
            </a:r>
            <a:r>
              <a:rPr lang="zh-CN" altLang="en-US" sz="2400" dirty="0" smtClean="0">
                <a:solidFill>
                  <a:schemeClr val="tx1"/>
                </a:solidFill>
              </a:rPr>
              <a:t>多余已知方位角个数；</a:t>
            </a:r>
          </a:p>
          <a:p>
            <a:pPr eaLnBrk="1" hangingPunct="1">
              <a:buFontTx/>
              <a:buNone/>
            </a:pPr>
            <a:r>
              <a:rPr lang="zh-CN" altLang="en-US" sz="2400" dirty="0" smtClean="0">
                <a:solidFill>
                  <a:schemeClr val="tx1"/>
                </a:solidFill>
              </a:rPr>
              <a:t>（</a:t>
            </a:r>
            <a:r>
              <a:rPr lang="en-US" altLang="zh-CN" sz="2400" dirty="0" smtClean="0">
                <a:solidFill>
                  <a:schemeClr val="tx1"/>
                </a:solidFill>
              </a:rPr>
              <a:t>3</a:t>
            </a:r>
            <a:r>
              <a:rPr lang="zh-CN" altLang="en-US" sz="2400" dirty="0" smtClean="0">
                <a:solidFill>
                  <a:schemeClr val="tx1"/>
                </a:solidFill>
              </a:rPr>
              <a:t>）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纵横坐标条件</a:t>
            </a:r>
          </a:p>
          <a:p>
            <a:pPr eaLnBrk="1" hangingPunct="1">
              <a:buFontTx/>
              <a:buNone/>
            </a:pPr>
            <a:r>
              <a:rPr lang="zh-CN" altLang="en-US" sz="2400" dirty="0" smtClean="0"/>
              <a:t>              </a:t>
            </a:r>
            <a:r>
              <a:rPr lang="zh-CN" altLang="en-US" sz="2400" dirty="0" smtClean="0">
                <a:solidFill>
                  <a:schemeClr val="tx1"/>
                </a:solidFill>
              </a:rPr>
              <a:t>条件方程个数</a:t>
            </a:r>
            <a:r>
              <a:rPr lang="en-US" altLang="zh-CN" sz="2400" dirty="0" smtClean="0">
                <a:solidFill>
                  <a:schemeClr val="tx1"/>
                </a:solidFill>
              </a:rPr>
              <a:t>=</a:t>
            </a:r>
            <a:r>
              <a:rPr lang="zh-CN" altLang="en-US" sz="2400" dirty="0" smtClean="0">
                <a:solidFill>
                  <a:schemeClr val="tx1"/>
                </a:solidFill>
              </a:rPr>
              <a:t>多余已知点组个数的</a:t>
            </a:r>
            <a:r>
              <a:rPr lang="en-US" altLang="zh-CN" sz="2400" dirty="0" smtClean="0">
                <a:solidFill>
                  <a:schemeClr val="tx1"/>
                </a:solidFill>
              </a:rPr>
              <a:t>2</a:t>
            </a:r>
            <a:r>
              <a:rPr lang="zh-CN" altLang="en-US" sz="2400" dirty="0" smtClean="0">
                <a:solidFill>
                  <a:schemeClr val="tx1"/>
                </a:solidFill>
              </a:rPr>
              <a:t>倍</a:t>
            </a:r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199EE1"/>
              </a:solidFill>
            </a:endParaRPr>
          </a:p>
          <a:p>
            <a:pPr eaLnBrk="1" hangingPunct="1">
              <a:buNone/>
            </a:pPr>
            <a:r>
              <a:rPr lang="zh-CN" altLang="en-US" sz="2400" b="1" dirty="0" smtClean="0">
                <a:solidFill>
                  <a:schemeClr val="tx1"/>
                </a:solidFill>
              </a:rPr>
              <a:t>已知点组</a:t>
            </a:r>
            <a:r>
              <a:rPr lang="zh-CN" altLang="en-US" sz="2400" dirty="0" smtClean="0">
                <a:solidFill>
                  <a:schemeClr val="tx1"/>
                </a:solidFill>
              </a:rPr>
              <a:t>：用已知边和已知方位角将已知点连接在一起时，称为一个已知点组。如附合导线就有两个已知点组。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48" y="4929198"/>
            <a:ext cx="2571768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P84 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5-5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286380" cy="609600"/>
          </a:xfrm>
        </p:spPr>
        <p:txBody>
          <a:bodyPr/>
          <a:lstStyle/>
          <a:p>
            <a:pPr algn="l" eaLnBrk="1" hangingPunct="1"/>
            <a:r>
              <a:rPr lang="en-US" altLang="zh-CN" sz="3200" b="1" smtClean="0"/>
              <a:t>5.5 </a:t>
            </a:r>
            <a:r>
              <a:rPr lang="zh-CN" altLang="en-US" sz="3200" b="1" smtClean="0"/>
              <a:t>条件平差</a:t>
            </a:r>
            <a:r>
              <a:rPr altLang="en-US" sz="3200" b="1" smtClean="0"/>
              <a:t>法</a:t>
            </a:r>
            <a:r>
              <a:rPr lang="zh-CN" altLang="en-US" sz="3200" b="1" smtClean="0"/>
              <a:t>应用</a:t>
            </a:r>
            <a:r>
              <a:rPr altLang="en-US" sz="3200" b="1" dirty="0" smtClean="0"/>
              <a:t>示</a:t>
            </a:r>
            <a:r>
              <a:rPr lang="zh-CN" altLang="en-US" sz="3200" b="1" dirty="0" smtClean="0"/>
              <a:t>例</a:t>
            </a:r>
            <a:r>
              <a:rPr lang="zh-CN" altLang="en-US" sz="3200" dirty="0" smtClean="0"/>
              <a:t>：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14356"/>
            <a:ext cx="9144000" cy="5715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一、单导线条件平差</a:t>
            </a:r>
          </a:p>
          <a:p>
            <a:pPr eaLnBrk="1" hangingPunct="1">
              <a:buNone/>
            </a:pPr>
            <a:r>
              <a:rPr lang="zh-CN" altLang="en-US" sz="2400" dirty="0" smtClean="0">
                <a:solidFill>
                  <a:schemeClr val="tx1"/>
                </a:solidFill>
              </a:rPr>
              <a:t>测角：</a:t>
            </a:r>
            <a:r>
              <a:rPr lang="en-US" altLang="zh-CN" sz="2400" dirty="0" smtClean="0">
                <a:solidFill>
                  <a:schemeClr val="tx1"/>
                </a:solidFill>
              </a:rPr>
              <a:t>n</a:t>
            </a:r>
            <a:r>
              <a:rPr lang="zh-CN" altLang="en-US" sz="2400" dirty="0" smtClean="0">
                <a:solidFill>
                  <a:schemeClr val="tx1"/>
                </a:solidFill>
              </a:rPr>
              <a:t>个，测边：</a:t>
            </a:r>
            <a:r>
              <a:rPr lang="en-US" altLang="zh-CN" sz="2400" smtClean="0">
                <a:solidFill>
                  <a:schemeClr val="tx1"/>
                </a:solidFill>
              </a:rPr>
              <a:t>n-1</a:t>
            </a:r>
            <a:r>
              <a:rPr lang="zh-CN" altLang="en-US" sz="2400" smtClean="0">
                <a:solidFill>
                  <a:schemeClr val="tx1"/>
                </a:solidFill>
              </a:rPr>
              <a:t>条边，</a:t>
            </a:r>
            <a:r>
              <a:rPr lang="zh-CN" altLang="en-US" sz="2400" dirty="0" smtClean="0">
                <a:solidFill>
                  <a:schemeClr val="tx1"/>
                </a:solidFill>
              </a:rPr>
              <a:t>待定点个数：</a:t>
            </a:r>
            <a:r>
              <a:rPr lang="en-US" altLang="zh-CN" sz="2400" dirty="0" smtClean="0">
                <a:solidFill>
                  <a:schemeClr val="tx1"/>
                </a:solidFill>
              </a:rPr>
              <a:t>n-2</a:t>
            </a:r>
            <a:r>
              <a:rPr lang="zh-CN" altLang="en-US" sz="2400" smtClean="0">
                <a:solidFill>
                  <a:schemeClr val="tx1"/>
                </a:solidFill>
              </a:rPr>
              <a:t>，则多余观测数：</a:t>
            </a:r>
            <a:endParaRPr lang="en-US" altLang="zh-CN" sz="2400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en-US" altLang="zh-CN" sz="2400" dirty="0" smtClean="0">
                <a:solidFill>
                  <a:schemeClr val="tx1"/>
                </a:solidFill>
              </a:rPr>
              <a:t>       </a:t>
            </a:r>
          </a:p>
          <a:p>
            <a:pPr eaLnBrk="1" hangingPunct="1">
              <a:buNone/>
            </a:pPr>
            <a:r>
              <a:rPr lang="en-US" altLang="zh-CN" sz="2400" smtClean="0">
                <a:solidFill>
                  <a:schemeClr val="tx1"/>
                </a:solidFill>
              </a:rPr>
              <a:t>     r = (n+n-1)-(</a:t>
            </a:r>
            <a:r>
              <a:rPr lang="en-US" altLang="zh-CN" sz="2400" dirty="0" smtClean="0">
                <a:solidFill>
                  <a:schemeClr val="tx1"/>
                </a:solidFill>
              </a:rPr>
              <a:t>n-2)×2=3</a:t>
            </a:r>
          </a:p>
          <a:p>
            <a:pPr eaLnBrk="1" hangingPunct="1">
              <a:buNone/>
            </a:pPr>
            <a:endParaRPr lang="en-US" altLang="zh-CN" sz="2400" dirty="0" smtClean="0"/>
          </a:p>
          <a:p>
            <a:pPr eaLnBrk="1" hangingPunct="1">
              <a:buNone/>
            </a:pPr>
            <a:r>
              <a:rPr lang="en-US" altLang="zh-CN" sz="2400" b="1" dirty="0" smtClean="0">
                <a:solidFill>
                  <a:schemeClr val="tx1"/>
                </a:solidFill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、</a:t>
            </a:r>
            <a:r>
              <a:rPr lang="zh-CN" altLang="zh-CN" sz="2400" b="1" dirty="0" smtClean="0">
                <a:solidFill>
                  <a:schemeClr val="tx1"/>
                </a:solidFill>
              </a:rPr>
              <a:t>方位角条件</a:t>
            </a:r>
            <a:r>
              <a:rPr lang="zh-CN" altLang="en-US" sz="2400" dirty="0" smtClean="0">
                <a:solidFill>
                  <a:schemeClr val="tx1"/>
                </a:solidFill>
              </a:rPr>
              <a:t>（设观测角为左角）</a:t>
            </a:r>
            <a:endParaRPr lang="zh-CN" altLang="zh-CN" sz="2400" dirty="0" smtClean="0">
              <a:solidFill>
                <a:schemeClr val="tx1"/>
              </a:solidFill>
            </a:endParaRPr>
          </a:p>
          <a:p>
            <a:pPr eaLnBrk="1" hangingPunct="1"/>
            <a:endParaRPr lang="zh-CN" altLang="en-US" dirty="0" smtClean="0"/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27651" name="Object 5"/>
          <p:cNvGraphicFramePr>
            <a:graphicFrameLocks noChangeAspect="1"/>
          </p:cNvGraphicFramePr>
          <p:nvPr/>
        </p:nvGraphicFramePr>
        <p:xfrm>
          <a:off x="1857356" y="4857760"/>
          <a:ext cx="3875088" cy="611187"/>
        </p:xfrm>
        <a:graphic>
          <a:graphicData uri="http://schemas.openxmlformats.org/presentationml/2006/ole">
            <p:oleObj spid="_x0000_s49155" name="公式" r:id="rId3" imgW="1447560" imgH="22860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对象 7"/>
          <p:cNvGraphicFramePr>
            <a:graphicFrameLocks noChangeAspect="1"/>
          </p:cNvGraphicFramePr>
          <p:nvPr/>
        </p:nvGraphicFramePr>
        <p:xfrm>
          <a:off x="3714743" y="2428868"/>
          <a:ext cx="4476781" cy="1343034"/>
        </p:xfrm>
        <a:graphic>
          <a:graphicData uri="http://schemas.openxmlformats.org/presentationml/2006/ole">
            <p:oleObj spid="_x0000_s49156" name="公式" r:id="rId5" imgW="2286000" imgH="685800" progId="Equation.3">
              <p:embed/>
            </p:oleObj>
          </a:graphicData>
        </a:graphic>
      </p:graphicFrame>
      <p:graphicFrame>
        <p:nvGraphicFramePr>
          <p:cNvPr id="49157" name="Object 5"/>
          <p:cNvGraphicFramePr>
            <a:graphicFrameLocks noChangeAspect="1"/>
          </p:cNvGraphicFramePr>
          <p:nvPr/>
        </p:nvGraphicFramePr>
        <p:xfrm>
          <a:off x="428596" y="5572140"/>
          <a:ext cx="5929354" cy="978814"/>
        </p:xfrm>
        <a:graphic>
          <a:graphicData uri="http://schemas.openxmlformats.org/presentationml/2006/ole">
            <p:oleObj spid="_x0000_s49157" name="公式" r:id="rId6" imgW="261612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dirty="0" smtClean="0">
                <a:solidFill>
                  <a:srgbClr val="990033"/>
                </a:solidFill>
              </a:rPr>
              <a:t> 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2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、纵、横坐标条件</a:t>
            </a:r>
          </a:p>
          <a:p>
            <a:pPr eaLnBrk="1" hangingPunct="1"/>
            <a:endParaRPr lang="en-US" altLang="zh-CN" b="1" dirty="0" smtClean="0">
              <a:solidFill>
                <a:srgbClr val="990033"/>
              </a:solidFill>
            </a:endParaRPr>
          </a:p>
        </p:txBody>
      </p:sp>
      <p:graphicFrame>
        <p:nvGraphicFramePr>
          <p:cNvPr id="28674" name="Object 4"/>
          <p:cNvGraphicFramePr>
            <a:graphicFrameLocks noChangeAspect="1"/>
          </p:cNvGraphicFramePr>
          <p:nvPr/>
        </p:nvGraphicFramePr>
        <p:xfrm>
          <a:off x="500034" y="642918"/>
          <a:ext cx="7366000" cy="5878513"/>
        </p:xfrm>
        <a:graphic>
          <a:graphicData uri="http://schemas.openxmlformats.org/presentationml/2006/ole">
            <p:oleObj spid="_x0000_s50178" name="公式" r:id="rId3" imgW="2768400" imgH="2209680" progId="Equation.3">
              <p:embed/>
            </p:oleObj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27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621" name="Picture 53" descr="C:\Users\wsh\AppData\Roaming\Tencent\Users\291099149\QQ\WinTemp\RichOle\XPQO_[CV5)3[CG{F@ZT5{Q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5875116" cy="5572164"/>
          </a:xfrm>
          <a:prstGeom prst="rect">
            <a:avLst/>
          </a:prstGeom>
          <a:noFill/>
        </p:spPr>
      </p:pic>
      <p:sp>
        <p:nvSpPr>
          <p:cNvPr id="55" name="TextBox 54"/>
          <p:cNvSpPr txBox="1"/>
          <p:nvPr/>
        </p:nvSpPr>
        <p:spPr>
          <a:xfrm>
            <a:off x="0" y="0"/>
            <a:ext cx="7858180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、单</a:t>
            </a:r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节点导线网条件平差条件数计算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6" name="对象 55"/>
          <p:cNvGraphicFramePr>
            <a:graphicFrameLocks noChangeAspect="1"/>
          </p:cNvGraphicFramePr>
          <p:nvPr/>
        </p:nvGraphicFramePr>
        <p:xfrm>
          <a:off x="6000760" y="642917"/>
          <a:ext cx="3143240" cy="4740623"/>
        </p:xfrm>
        <a:graphic>
          <a:graphicData uri="http://schemas.openxmlformats.org/presentationml/2006/ole">
            <p:oleObj spid="_x0000_s109622" name="公式" r:id="rId4" imgW="1549080" imgH="2336760" progId="Equation.3">
              <p:embed/>
            </p:oleObj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28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85794"/>
            <a:ext cx="8893175" cy="5738831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通常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设：</a:t>
            </a:r>
          </a:p>
          <a:p>
            <a:pPr eaLnBrk="1" hangingPunct="1">
              <a:buNone/>
            </a:pPr>
            <a:endParaRPr lang="zh-CN" altLang="en-US" sz="2400" dirty="0" smtClean="0"/>
          </a:p>
          <a:p>
            <a:pPr eaLnBrk="1" hangingPunct="1">
              <a:buNone/>
            </a:pPr>
            <a:endParaRPr lang="zh-CN" altLang="en-US" sz="2400" dirty="0" smtClean="0"/>
          </a:p>
          <a:p>
            <a:pPr eaLnBrk="1" hangingPunct="1">
              <a:buNone/>
            </a:pPr>
            <a:endParaRPr lang="zh-CN" altLang="en-US" sz="2400" dirty="0" smtClean="0"/>
          </a:p>
          <a:p>
            <a:pPr eaLnBrk="1" hangingPunct="1">
              <a:buNone/>
            </a:pPr>
            <a:endParaRPr lang="zh-CN" altLang="en-US" sz="2400" dirty="0" smtClean="0"/>
          </a:p>
          <a:p>
            <a:pPr eaLnBrk="1" hangingPunct="1">
              <a:buNone/>
            </a:pPr>
            <a:r>
              <a:rPr lang="zh-CN" altLang="en-US" sz="2400" smtClean="0"/>
              <a:t> </a:t>
            </a:r>
            <a:r>
              <a:rPr lang="en-US" altLang="zh-CN" sz="2400" b="1" smtClean="0">
                <a:solidFill>
                  <a:srgbClr val="00B050"/>
                </a:solidFill>
              </a:rPr>
              <a:t>1</a:t>
            </a:r>
            <a:r>
              <a:rPr lang="zh-CN" altLang="en-US" sz="2400" b="1" smtClean="0">
                <a:solidFill>
                  <a:srgbClr val="00B050"/>
                </a:solidFill>
              </a:rPr>
              <a:t>）边角网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V</a:t>
            </a:r>
            <a:r>
              <a:rPr lang="en-US" altLang="zh-CN" sz="2400" b="1" baseline="30000" dirty="0" smtClean="0">
                <a:solidFill>
                  <a:srgbClr val="00B050"/>
                </a:solidFill>
              </a:rPr>
              <a:t>T</a:t>
            </a:r>
            <a:r>
              <a:rPr lang="en-US" altLang="zh-CN" sz="2400" b="1" dirty="0" smtClean="0">
                <a:solidFill>
                  <a:srgbClr val="00B050"/>
                </a:solidFill>
              </a:rPr>
              <a:t>PV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的计算</a:t>
            </a:r>
            <a:endParaRPr lang="zh-CN" altLang="zh-CN" sz="2400" b="1" dirty="0" smtClean="0">
              <a:solidFill>
                <a:srgbClr val="00B050"/>
              </a:solidFill>
            </a:endParaRPr>
          </a:p>
          <a:p>
            <a:pPr eaLnBrk="1" hangingPunct="1">
              <a:buNone/>
            </a:pPr>
            <a:endParaRPr lang="en-US" altLang="zh-CN" sz="2400" dirty="0" smtClean="0"/>
          </a:p>
        </p:txBody>
      </p:sp>
      <p:graphicFrame>
        <p:nvGraphicFramePr>
          <p:cNvPr id="26626" name="Object 3"/>
          <p:cNvGraphicFramePr>
            <a:graphicFrameLocks noChangeAspect="1"/>
          </p:cNvGraphicFramePr>
          <p:nvPr/>
        </p:nvGraphicFramePr>
        <p:xfrm>
          <a:off x="1214438" y="866775"/>
          <a:ext cx="6143625" cy="2962275"/>
        </p:xfrm>
        <a:graphic>
          <a:graphicData uri="http://schemas.openxmlformats.org/presentationml/2006/ole">
            <p:oleObj spid="_x0000_s132098" name="公式" r:id="rId3" imgW="2501640" imgH="1206360" progId="Equation.3">
              <p:embed/>
            </p:oleObj>
          </a:graphicData>
        </a:graphic>
      </p:graphicFrame>
      <p:graphicFrame>
        <p:nvGraphicFramePr>
          <p:cNvPr id="26627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142844" y="4429132"/>
          <a:ext cx="8807544" cy="1785950"/>
        </p:xfrm>
        <a:graphic>
          <a:graphicData uri="http://schemas.openxmlformats.org/presentationml/2006/ole">
            <p:oleObj spid="_x0000_s132099" name="公式" r:id="rId4" imgW="3695400" imgH="74916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714480" y="5286388"/>
            <a:ext cx="7286676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~~~~~~~~~~~~~~~~~~~~~~~~~~~~~~~~~~~~~~~~~</a:t>
            </a:r>
            <a:endParaRPr lang="zh-CN" altLang="en-US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5857892"/>
            <a:ext cx="714380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~~~~~~~~~~~~~~~~~~~~~~~~~~~~~~~~~~~~~~~~~~~~~</a:t>
            </a:r>
            <a:endParaRPr lang="zh-CN" altLang="en-US" sz="16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3D28D-507F-4403-A205-AAB74B37002F}" type="slidenum">
              <a:rPr lang="en-US" altLang="zh-CN" smtClean="0"/>
              <a:pPr>
                <a:defRPr/>
              </a:pPr>
              <a:t>29</a:t>
            </a:fld>
            <a:endParaRPr lang="en-US" altLang="zh-CN"/>
          </a:p>
        </p:txBody>
      </p: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0"/>
            <a:ext cx="528641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b="1" smtClean="0">
                <a:latin typeface="微软雅黑" pitchFamily="34" charset="-122"/>
                <a:ea typeface="微软雅黑" pitchFamily="34" charset="-122"/>
              </a:rPr>
              <a:t>、边角同测时观测值的权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0"/>
            <a:ext cx="9144000" cy="6858000"/>
          </a:xfrm>
        </p:spPr>
        <p:txBody>
          <a:bodyPr/>
          <a:lstStyle/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smtClean="0"/>
          </a:p>
          <a:p>
            <a:pPr eaLnBrk="1" hangingPunct="1"/>
            <a:endParaRPr lang="en-US" altLang="zh-CN" b="1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214313" y="635000"/>
          <a:ext cx="8643937" cy="5886450"/>
        </p:xfrm>
        <a:graphic>
          <a:graphicData uri="http://schemas.openxmlformats.org/presentationml/2006/ole">
            <p:oleObj spid="_x0000_s22530" name="公式" r:id="rId3" imgW="3543120" imgH="2412720" progId="Equation.3">
              <p:embed/>
            </p:oleObj>
          </a:graphicData>
        </a:graphic>
      </p:graphicFrame>
      <p:pic>
        <p:nvPicPr>
          <p:cNvPr id="4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142844" y="0"/>
            <a:ext cx="7858180" cy="48738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rgbClr val="00B050"/>
                </a:solidFill>
              </a:rPr>
              <a:t>2</a:t>
            </a:r>
            <a:r>
              <a:rPr lang="zh-CN" altLang="en-US" sz="2400" b="1" smtClean="0">
                <a:solidFill>
                  <a:srgbClr val="00B050"/>
                </a:solidFill>
              </a:rPr>
              <a:t>）全站仪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的标称</a:t>
            </a:r>
            <a:r>
              <a:rPr lang="zh-CN" altLang="en-US" sz="2400" b="1" smtClean="0">
                <a:solidFill>
                  <a:srgbClr val="00B050"/>
                </a:solidFill>
              </a:rPr>
              <a:t>测距精度</a:t>
            </a:r>
            <a:endParaRPr lang="zh-CN" altLang="en-US" sz="2400" b="1" dirty="0" smtClean="0">
              <a:solidFill>
                <a:srgbClr val="00B050"/>
              </a:solidFill>
            </a:endParaRPr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25602" name="Object 3"/>
          <p:cNvGraphicFramePr>
            <a:graphicFrameLocks noChangeAspect="1"/>
          </p:cNvGraphicFramePr>
          <p:nvPr/>
        </p:nvGraphicFramePr>
        <p:xfrm>
          <a:off x="357188" y="660666"/>
          <a:ext cx="5857886" cy="5865107"/>
        </p:xfrm>
        <a:graphic>
          <a:graphicData uri="http://schemas.openxmlformats.org/presentationml/2006/ole">
            <p:oleObj spid="_x0000_s133122" name="公式" r:id="rId3" imgW="2895480" imgH="289548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3D28D-507F-4403-A205-AAB74B37002F}" type="slidenum">
              <a:rPr lang="en-US" altLang="zh-CN" smtClean="0"/>
              <a:pPr>
                <a:defRPr/>
              </a:pPr>
              <a:t>30</a:t>
            </a:fld>
            <a:endParaRPr lang="en-US" altLang="zh-CN"/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4500570"/>
            <a:ext cx="4357686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~~~~~~~~~~~~~~~~~~~~~~~~</a:t>
            </a:r>
            <a:endParaRPr lang="zh-CN" altLang="en-US" sz="1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15140" y="5000636"/>
            <a:ext cx="1357322" cy="417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P88 </a:t>
            </a:r>
            <a:r>
              <a:rPr lang="zh-CN" altLang="en-US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5-6</a:t>
            </a:r>
            <a:endParaRPr lang="zh-CN" altLang="en-US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Object 4"/>
          <p:cNvGraphicFramePr>
            <a:graphicFrameLocks noChangeAspect="1"/>
          </p:cNvGraphicFramePr>
          <p:nvPr/>
        </p:nvGraphicFramePr>
        <p:xfrm>
          <a:off x="214313" y="550863"/>
          <a:ext cx="6572250" cy="6183312"/>
        </p:xfrm>
        <a:graphic>
          <a:graphicData uri="http://schemas.openxmlformats.org/presentationml/2006/ole">
            <p:oleObj spid="_x0000_s51202" name="公式" r:id="rId3" imgW="3429000" imgH="3225600" progId="Equation.3">
              <p:embed/>
            </p:oleObj>
          </a:graphicData>
        </a:graphic>
      </p:graphicFrame>
      <p:sp>
        <p:nvSpPr>
          <p:cNvPr id="4" name="椭圆 3"/>
          <p:cNvSpPr/>
          <p:nvPr/>
        </p:nvSpPr>
        <p:spPr>
          <a:xfrm>
            <a:off x="5929322" y="1285860"/>
            <a:ext cx="142876" cy="142876"/>
          </a:xfrm>
          <a:prstGeom prst="ellipse">
            <a:avLst/>
          </a:prstGeom>
          <a:solidFill>
            <a:srgbClr val="025245"/>
          </a:solidFill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000760" y="2857496"/>
            <a:ext cx="142876" cy="142876"/>
          </a:xfrm>
          <a:prstGeom prst="ellipse">
            <a:avLst/>
          </a:prstGeom>
          <a:solidFill>
            <a:srgbClr val="0252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786710" y="2714620"/>
            <a:ext cx="142876" cy="142876"/>
          </a:xfrm>
          <a:prstGeom prst="ellipse">
            <a:avLst/>
          </a:prstGeom>
          <a:solidFill>
            <a:srgbClr val="0252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7" name="直接连接符 26"/>
          <p:cNvCxnSpPr>
            <a:endCxn id="68" idx="1"/>
          </p:cNvCxnSpPr>
          <p:nvPr/>
        </p:nvCxnSpPr>
        <p:spPr>
          <a:xfrm flipV="1">
            <a:off x="6000760" y="1306784"/>
            <a:ext cx="1735436" cy="50514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endCxn id="6" idx="7"/>
          </p:cNvCxnSpPr>
          <p:nvPr/>
        </p:nvCxnSpPr>
        <p:spPr>
          <a:xfrm rot="5400000">
            <a:off x="6194150" y="1285860"/>
            <a:ext cx="1521122" cy="1663998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 rot="5400000" flipH="1" flipV="1">
            <a:off x="6858016" y="2071678"/>
            <a:ext cx="142876" cy="142876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rot="16200000" flipH="1">
            <a:off x="7143768" y="2000240"/>
            <a:ext cx="1357322" cy="71438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rot="16200000" flipV="1">
            <a:off x="7715272" y="2000240"/>
            <a:ext cx="214314" cy="71438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6" idx="6"/>
            <a:endCxn id="7" idx="3"/>
          </p:cNvCxnSpPr>
          <p:nvPr/>
        </p:nvCxnSpPr>
        <p:spPr>
          <a:xfrm flipV="1">
            <a:off x="6143636" y="2836572"/>
            <a:ext cx="1663998" cy="92362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6858016" y="2857496"/>
            <a:ext cx="214314" cy="1588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4" idx="4"/>
            <a:endCxn id="6" idx="0"/>
          </p:cNvCxnSpPr>
          <p:nvPr/>
        </p:nvCxnSpPr>
        <p:spPr>
          <a:xfrm rot="16200000" flipH="1">
            <a:off x="5322099" y="2107397"/>
            <a:ext cx="1428760" cy="71438"/>
          </a:xfrm>
          <a:prstGeom prst="line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箭头连接符 52"/>
          <p:cNvCxnSpPr/>
          <p:nvPr/>
        </p:nvCxnSpPr>
        <p:spPr>
          <a:xfrm rot="16200000" flipH="1">
            <a:off x="5929322" y="2071678"/>
            <a:ext cx="214314" cy="71438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643570" y="1000108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858148" y="1000108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D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786446" y="3000372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858148" y="2714620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715140" y="1000108"/>
            <a:ext cx="357190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786446" y="2000240"/>
            <a:ext cx="214314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929454" y="2071678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00892" y="2928934"/>
            <a:ext cx="285752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7858148" y="1785926"/>
            <a:ext cx="28575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14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灯片编号占位符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31</a:t>
            </a:fld>
            <a:endParaRPr lang="zh-CN" altLang="en-US"/>
          </a:p>
        </p:txBody>
      </p:sp>
      <p:pic>
        <p:nvPicPr>
          <p:cNvPr id="29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0" y="0"/>
            <a:ext cx="6215074" cy="686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</a:t>
            </a:r>
            <a:r>
              <a:rPr lang="en-US" altLang="zh-CN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GPS</a:t>
            </a: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平面基线向量</a:t>
            </a:r>
            <a:r>
              <a:rPr lang="zh-CN" altLang="zh-CN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网条件平差</a:t>
            </a:r>
          </a:p>
        </p:txBody>
      </p:sp>
      <p:sp>
        <p:nvSpPr>
          <p:cNvPr id="68" name="椭圆 67"/>
          <p:cNvSpPr/>
          <p:nvPr/>
        </p:nvSpPr>
        <p:spPr>
          <a:xfrm>
            <a:off x="7715272" y="1285860"/>
            <a:ext cx="142876" cy="142876"/>
          </a:xfrm>
          <a:prstGeom prst="ellipse">
            <a:avLst/>
          </a:prstGeom>
          <a:solidFill>
            <a:srgbClr val="025245"/>
          </a:solidFill>
          <a:ln>
            <a:solidFill>
              <a:schemeClr val="tx1">
                <a:lumMod val="10000"/>
                <a:lumOff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4" name="直接箭头连接符 73"/>
          <p:cNvCxnSpPr/>
          <p:nvPr/>
        </p:nvCxnSpPr>
        <p:spPr>
          <a:xfrm>
            <a:off x="6715140" y="1357298"/>
            <a:ext cx="214314" cy="1588"/>
          </a:xfrm>
          <a:prstGeom prst="straightConnector1">
            <a:avLst/>
          </a:prstGeom>
          <a:ln w="19050">
            <a:solidFill>
              <a:schemeClr val="tx1">
                <a:lumMod val="90000"/>
                <a:lumOff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如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图，测得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数字化坐标值（</a:t>
            </a:r>
            <a:r>
              <a:rPr lang="en-US" altLang="zh-CN" sz="24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x</a:t>
            </a:r>
            <a:r>
              <a:rPr lang="en-US" altLang="zh-CN" sz="2400" baseline="-250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</a:t>
            </a:r>
            <a:r>
              <a:rPr lang="en-US" altLang="zh-CN" sz="24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,y</a:t>
            </a:r>
            <a:r>
              <a:rPr lang="en-US" altLang="zh-CN" sz="2400" baseline="-250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），</a:t>
            </a:r>
            <a:r>
              <a:rPr lang="en-US" altLang="zh-CN" sz="2400" dirty="0" err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=1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2…7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。</a:t>
            </a:r>
            <a:endParaRPr lang="en-US" altLang="zh-CN" sz="24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1)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求满足所有直角条件的条件式和闭合差；</a:t>
            </a:r>
          </a:p>
          <a:p>
            <a:pPr eaLnBrk="1" hangingPunct="1">
              <a:buNone/>
            </a:pP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2)1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7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、</a:t>
            </a: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6</a:t>
            </a: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三点同线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的条件式及闭合差；</a:t>
            </a:r>
          </a:p>
          <a:p>
            <a:pPr eaLnBrk="1" hangingPunct="1">
              <a:buNone/>
            </a:pPr>
            <a:r>
              <a:rPr lang="en-US" altLang="zh-CN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3)</a:t>
            </a: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图形面积应满足一已知常数的条件式和闭</a:t>
            </a:r>
            <a:endParaRPr lang="en-US" altLang="zh-CN" sz="24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合差（此条件可视为强制附合条件）。</a:t>
            </a:r>
            <a:endParaRPr lang="en-US" altLang="zh-CN" sz="24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endParaRPr lang="zh-CN" altLang="en-US" sz="24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zh-CN" altLang="en-US" sz="24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解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：</a:t>
            </a:r>
            <a:r>
              <a:rPr lang="zh-CN" altLang="en-US" sz="2400" smtClean="0">
                <a:solidFill>
                  <a:srgbClr val="002060"/>
                </a:solidFill>
              </a:rPr>
              <a:t>在由</a:t>
            </a:r>
            <a:r>
              <a:rPr lang="en-US" altLang="zh-CN" sz="2400" smtClean="0">
                <a:solidFill>
                  <a:srgbClr val="002060"/>
                </a:solidFill>
              </a:rPr>
              <a:t>N</a:t>
            </a:r>
            <a:r>
              <a:rPr lang="zh-CN" altLang="en-US" sz="2400" smtClean="0">
                <a:solidFill>
                  <a:srgbClr val="002060"/>
                </a:solidFill>
              </a:rPr>
              <a:t>个直角（平角）构成的规则多边形</a:t>
            </a:r>
            <a:r>
              <a:rPr lang="zh-CN" altLang="en-US" sz="2400" dirty="0" smtClean="0">
                <a:solidFill>
                  <a:srgbClr val="002060"/>
                </a:solidFill>
              </a:rPr>
              <a:t>中，有</a:t>
            </a:r>
            <a:r>
              <a:rPr lang="en-US" altLang="zh-CN" sz="2400" dirty="0" smtClean="0">
                <a:solidFill>
                  <a:srgbClr val="002060"/>
                </a:solidFill>
              </a:rPr>
              <a:t>2N</a:t>
            </a:r>
            <a:r>
              <a:rPr lang="zh-CN" altLang="en-US" sz="2400" dirty="0" smtClean="0">
                <a:solidFill>
                  <a:srgbClr val="002060"/>
                </a:solidFill>
              </a:rPr>
              <a:t>个观测值，必要观测数</a:t>
            </a:r>
            <a:r>
              <a:rPr lang="en-US" altLang="zh-CN" sz="2400" dirty="0" smtClean="0">
                <a:solidFill>
                  <a:srgbClr val="002060"/>
                </a:solidFill>
              </a:rPr>
              <a:t>t=2+N-1=N+1</a:t>
            </a:r>
            <a:r>
              <a:rPr lang="zh-CN" altLang="en-US" sz="2400" dirty="0" smtClean="0">
                <a:solidFill>
                  <a:srgbClr val="002060"/>
                </a:solidFill>
              </a:rPr>
              <a:t>（一点坐标</a:t>
            </a:r>
            <a:r>
              <a:rPr lang="en-US" altLang="zh-CN" sz="2400" dirty="0" smtClean="0">
                <a:solidFill>
                  <a:srgbClr val="002060"/>
                </a:solidFill>
              </a:rPr>
              <a:t>2</a:t>
            </a:r>
            <a:r>
              <a:rPr lang="zh-CN" altLang="en-US" sz="2400" dirty="0" smtClean="0">
                <a:solidFill>
                  <a:srgbClr val="002060"/>
                </a:solidFill>
              </a:rPr>
              <a:t>，</a:t>
            </a:r>
            <a:r>
              <a:rPr lang="en-US" altLang="zh-CN" sz="2400" dirty="0" smtClean="0">
                <a:solidFill>
                  <a:srgbClr val="002060"/>
                </a:solidFill>
              </a:rPr>
              <a:t>N-1</a:t>
            </a:r>
            <a:r>
              <a:rPr lang="zh-CN" altLang="en-US" sz="2400" dirty="0" smtClean="0">
                <a:solidFill>
                  <a:srgbClr val="002060"/>
                </a:solidFill>
              </a:rPr>
              <a:t>个转折</a:t>
            </a:r>
            <a:r>
              <a:rPr lang="en-US" altLang="zh-CN" sz="2400" dirty="0" smtClean="0">
                <a:solidFill>
                  <a:srgbClr val="002060"/>
                </a:solidFill>
              </a:rPr>
              <a:t>90</a:t>
            </a:r>
            <a:r>
              <a:rPr lang="en-US" altLang="zh-CN" sz="2400" baseline="30000" dirty="0" smtClean="0">
                <a:solidFill>
                  <a:srgbClr val="002060"/>
                </a:solidFill>
              </a:rPr>
              <a:t>o</a:t>
            </a:r>
            <a:r>
              <a:rPr lang="zh-CN" altLang="en-US" sz="2400" dirty="0" smtClean="0">
                <a:solidFill>
                  <a:srgbClr val="002060"/>
                </a:solidFill>
              </a:rPr>
              <a:t>的方向），故多余观测数</a:t>
            </a:r>
            <a:r>
              <a:rPr lang="en-US" altLang="zh-CN" sz="2400" dirty="0" smtClean="0">
                <a:solidFill>
                  <a:srgbClr val="002060"/>
                </a:solidFill>
              </a:rPr>
              <a:t>r=N-1,</a:t>
            </a:r>
            <a:r>
              <a:rPr lang="zh-CN" altLang="en-US" sz="2400" dirty="0" smtClean="0">
                <a:solidFill>
                  <a:srgbClr val="002060"/>
                </a:solidFill>
              </a:rPr>
              <a:t>即有</a:t>
            </a:r>
            <a:r>
              <a:rPr lang="en-US" altLang="zh-CN" sz="2400" dirty="0" smtClean="0">
                <a:solidFill>
                  <a:srgbClr val="002060"/>
                </a:solidFill>
              </a:rPr>
              <a:t>N-1</a:t>
            </a:r>
            <a:r>
              <a:rPr lang="zh-CN" altLang="en-US" sz="2400" dirty="0" smtClean="0">
                <a:solidFill>
                  <a:srgbClr val="002060"/>
                </a:solidFill>
              </a:rPr>
              <a:t>个直角条件是独立的。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图中直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角条件</a:t>
            </a: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：      </a:t>
            </a:r>
            <a:r>
              <a:rPr lang="en-US" altLang="zh-CN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</a:t>
            </a:r>
            <a:r>
              <a:rPr lang="en-US" altLang="zh-CN" sz="2400" b="1" baseline="-2500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</a:t>
            </a:r>
            <a:r>
              <a:rPr lang="en-US" altLang="zh-CN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=5</a:t>
            </a:r>
            <a:endParaRPr lang="en-US" altLang="zh-CN" sz="2400" b="1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</p:txBody>
      </p:sp>
      <p:sp>
        <p:nvSpPr>
          <p:cNvPr id="46083" name="Line 4"/>
          <p:cNvSpPr>
            <a:spLocks noChangeShapeType="1"/>
          </p:cNvSpPr>
          <p:nvPr/>
        </p:nvSpPr>
        <p:spPr bwMode="auto">
          <a:xfrm>
            <a:off x="6705600" y="1676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84" name="Line 5"/>
          <p:cNvSpPr>
            <a:spLocks noChangeShapeType="1"/>
          </p:cNvSpPr>
          <p:nvPr/>
        </p:nvSpPr>
        <p:spPr bwMode="auto">
          <a:xfrm>
            <a:off x="8077200" y="1676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85" name="Line 6"/>
          <p:cNvSpPr>
            <a:spLocks noChangeShapeType="1"/>
          </p:cNvSpPr>
          <p:nvPr/>
        </p:nvSpPr>
        <p:spPr bwMode="auto">
          <a:xfrm>
            <a:off x="6705600" y="16764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86" name="Line 7"/>
          <p:cNvSpPr>
            <a:spLocks noChangeShapeType="1"/>
          </p:cNvSpPr>
          <p:nvPr/>
        </p:nvSpPr>
        <p:spPr bwMode="auto">
          <a:xfrm>
            <a:off x="8077200" y="2514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87" name="Line 10"/>
          <p:cNvSpPr>
            <a:spLocks noChangeShapeType="1"/>
          </p:cNvSpPr>
          <p:nvPr/>
        </p:nvSpPr>
        <p:spPr bwMode="auto">
          <a:xfrm>
            <a:off x="6705600" y="4038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88" name="Line 11"/>
          <p:cNvSpPr>
            <a:spLocks noChangeShapeType="1"/>
          </p:cNvSpPr>
          <p:nvPr/>
        </p:nvSpPr>
        <p:spPr bwMode="auto">
          <a:xfrm>
            <a:off x="8534400" y="25146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89" name="Text Box 12"/>
          <p:cNvSpPr txBox="1">
            <a:spLocks noChangeArrowheads="1"/>
          </p:cNvSpPr>
          <p:nvPr/>
        </p:nvSpPr>
        <p:spPr bwMode="auto">
          <a:xfrm>
            <a:off x="6372225" y="1412875"/>
            <a:ext cx="22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1</a:t>
            </a:r>
          </a:p>
        </p:txBody>
      </p:sp>
      <p:sp>
        <p:nvSpPr>
          <p:cNvPr id="46090" name="Text Box 13"/>
          <p:cNvSpPr txBox="1">
            <a:spLocks noChangeArrowheads="1"/>
          </p:cNvSpPr>
          <p:nvPr/>
        </p:nvSpPr>
        <p:spPr bwMode="auto">
          <a:xfrm>
            <a:off x="8101013" y="1412875"/>
            <a:ext cx="22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2</a:t>
            </a:r>
          </a:p>
        </p:txBody>
      </p:sp>
      <p:sp>
        <p:nvSpPr>
          <p:cNvPr id="46091" name="Text Box 14"/>
          <p:cNvSpPr txBox="1">
            <a:spLocks noChangeArrowheads="1"/>
          </p:cNvSpPr>
          <p:nvPr/>
        </p:nvSpPr>
        <p:spPr bwMode="auto">
          <a:xfrm>
            <a:off x="7667625" y="2438400"/>
            <a:ext cx="425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3</a:t>
            </a:r>
          </a:p>
        </p:txBody>
      </p:sp>
      <p:sp>
        <p:nvSpPr>
          <p:cNvPr id="46092" name="Text Box 15"/>
          <p:cNvSpPr txBox="1">
            <a:spLocks noChangeArrowheads="1"/>
          </p:cNvSpPr>
          <p:nvPr/>
        </p:nvSpPr>
        <p:spPr bwMode="auto">
          <a:xfrm>
            <a:off x="8594725" y="2286000"/>
            <a:ext cx="549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4</a:t>
            </a:r>
          </a:p>
        </p:txBody>
      </p:sp>
      <p:sp>
        <p:nvSpPr>
          <p:cNvPr id="46093" name="Text Box 16"/>
          <p:cNvSpPr txBox="1">
            <a:spLocks noChangeArrowheads="1"/>
          </p:cNvSpPr>
          <p:nvPr/>
        </p:nvSpPr>
        <p:spPr bwMode="auto">
          <a:xfrm>
            <a:off x="6324600" y="38862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6</a:t>
            </a:r>
          </a:p>
        </p:txBody>
      </p:sp>
      <p:sp>
        <p:nvSpPr>
          <p:cNvPr id="46094" name="Text Box 17"/>
          <p:cNvSpPr txBox="1">
            <a:spLocks noChangeArrowheads="1"/>
          </p:cNvSpPr>
          <p:nvPr/>
        </p:nvSpPr>
        <p:spPr bwMode="auto">
          <a:xfrm>
            <a:off x="8610600" y="3657600"/>
            <a:ext cx="533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5</a:t>
            </a:r>
          </a:p>
        </p:txBody>
      </p:sp>
      <p:sp>
        <p:nvSpPr>
          <p:cNvPr id="46095" name="AutoShape 18"/>
          <p:cNvSpPr>
            <a:spLocks noChangeArrowheads="1"/>
          </p:cNvSpPr>
          <p:nvPr/>
        </p:nvSpPr>
        <p:spPr bwMode="auto">
          <a:xfrm flipH="1">
            <a:off x="6659563" y="2997200"/>
            <a:ext cx="71437" cy="809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6" name="Text Box 19"/>
          <p:cNvSpPr txBox="1">
            <a:spLocks noChangeArrowheads="1"/>
          </p:cNvSpPr>
          <p:nvPr/>
        </p:nvSpPr>
        <p:spPr bwMode="auto">
          <a:xfrm>
            <a:off x="6227763" y="2781300"/>
            <a:ext cx="381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7</a:t>
            </a:r>
          </a:p>
        </p:txBody>
      </p:sp>
      <p:sp>
        <p:nvSpPr>
          <p:cNvPr id="46097" name="AutoShape 20"/>
          <p:cNvSpPr>
            <a:spLocks noChangeArrowheads="1"/>
          </p:cNvSpPr>
          <p:nvPr/>
        </p:nvSpPr>
        <p:spPr bwMode="auto">
          <a:xfrm flipH="1">
            <a:off x="6659563" y="1628775"/>
            <a:ext cx="71437" cy="809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8" name="AutoShape 21"/>
          <p:cNvSpPr>
            <a:spLocks noChangeArrowheads="1"/>
          </p:cNvSpPr>
          <p:nvPr/>
        </p:nvSpPr>
        <p:spPr bwMode="auto">
          <a:xfrm flipH="1">
            <a:off x="8027988" y="1628775"/>
            <a:ext cx="71437" cy="809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099" name="AutoShape 22"/>
          <p:cNvSpPr>
            <a:spLocks noChangeArrowheads="1"/>
          </p:cNvSpPr>
          <p:nvPr/>
        </p:nvSpPr>
        <p:spPr bwMode="auto">
          <a:xfrm flipH="1">
            <a:off x="8027988" y="2492375"/>
            <a:ext cx="71437" cy="809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100" name="AutoShape 23"/>
          <p:cNvSpPr>
            <a:spLocks noChangeArrowheads="1"/>
          </p:cNvSpPr>
          <p:nvPr/>
        </p:nvSpPr>
        <p:spPr bwMode="auto">
          <a:xfrm flipH="1">
            <a:off x="8459788" y="2492375"/>
            <a:ext cx="71437" cy="80963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101" name="AutoShape 24"/>
          <p:cNvSpPr>
            <a:spLocks noChangeArrowheads="1"/>
          </p:cNvSpPr>
          <p:nvPr/>
        </p:nvSpPr>
        <p:spPr bwMode="auto">
          <a:xfrm flipH="1">
            <a:off x="8459788" y="4005263"/>
            <a:ext cx="71437" cy="80962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6102" name="AutoShape 25"/>
          <p:cNvSpPr>
            <a:spLocks noChangeArrowheads="1"/>
          </p:cNvSpPr>
          <p:nvPr/>
        </p:nvSpPr>
        <p:spPr bwMode="auto">
          <a:xfrm flipH="1">
            <a:off x="6659563" y="4005263"/>
            <a:ext cx="71437" cy="80962"/>
          </a:xfrm>
          <a:prstGeom prst="flowChartConnector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32</a:t>
            </a:fld>
            <a:endParaRPr lang="zh-CN" altLang="en-US"/>
          </a:p>
        </p:txBody>
      </p:sp>
      <p:pic>
        <p:nvPicPr>
          <p:cNvPr id="24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0" y="0"/>
            <a:ext cx="6215074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三、观测坐标构成的条件方程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平角条件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：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</a:t>
            </a:r>
            <a:r>
              <a:rPr lang="en-US" altLang="zh-CN" sz="2400" b="1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=1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</a:t>
            </a:r>
            <a:r>
              <a:rPr lang="zh-CN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面积条件：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</a:t>
            </a:r>
            <a:r>
              <a:rPr lang="en-US" altLang="zh-CN" sz="2400" b="1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=1</a:t>
            </a:r>
            <a:r>
              <a:rPr lang="zh-CN" altLang="en-US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，</a:t>
            </a:r>
            <a:r>
              <a:rPr lang="en-US" altLang="zh-CN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    </a:t>
            </a:r>
            <a:r>
              <a:rPr lang="zh-CN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总条件数：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r =r</a:t>
            </a:r>
            <a:r>
              <a:rPr lang="en-US" altLang="zh-CN" sz="2400" b="1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1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+r</a:t>
            </a:r>
            <a:r>
              <a:rPr lang="en-US" altLang="zh-CN" sz="2400" b="1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2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+r</a:t>
            </a:r>
            <a:r>
              <a:rPr lang="en-US" altLang="zh-CN" sz="2400" b="1" baseline="-250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3</a:t>
            </a:r>
            <a:r>
              <a:rPr lang="en-US" altLang="zh-CN" sz="2400" b="1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=7</a:t>
            </a:r>
          </a:p>
          <a:p>
            <a:pPr eaLnBrk="1" hangingPunct="1">
              <a:buNone/>
            </a:pPr>
            <a:r>
              <a:rPr lang="en-US" altLang="zh-CN" sz="2400" b="1" dirty="0" smtClean="0">
                <a:solidFill>
                  <a:srgbClr val="00B050"/>
                </a:solidFill>
              </a:rPr>
              <a:t>1.</a:t>
            </a:r>
            <a:r>
              <a:rPr lang="zh-CN" altLang="en-US" sz="2400" b="1" dirty="0" smtClean="0">
                <a:solidFill>
                  <a:srgbClr val="00B050"/>
                </a:solidFill>
              </a:rPr>
              <a:t>直角条件：</a:t>
            </a:r>
          </a:p>
        </p:txBody>
      </p:sp>
      <p:graphicFrame>
        <p:nvGraphicFramePr>
          <p:cNvPr id="30722" name="Object 4"/>
          <p:cNvGraphicFramePr>
            <a:graphicFrameLocks noChangeAspect="1"/>
          </p:cNvGraphicFramePr>
          <p:nvPr/>
        </p:nvGraphicFramePr>
        <p:xfrm>
          <a:off x="428596" y="1285860"/>
          <a:ext cx="6429420" cy="3318227"/>
        </p:xfrm>
        <a:graphic>
          <a:graphicData uri="http://schemas.openxmlformats.org/presentationml/2006/ole">
            <p:oleObj spid="_x0000_s52226" name="公式" r:id="rId3" imgW="2730240" imgH="1409400" progId="Equation.3">
              <p:embed/>
            </p:oleObj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33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2227" name="Object 4"/>
          <p:cNvGraphicFramePr>
            <a:graphicFrameLocks noChangeAspect="1"/>
          </p:cNvGraphicFramePr>
          <p:nvPr/>
        </p:nvGraphicFramePr>
        <p:xfrm>
          <a:off x="500034" y="4643446"/>
          <a:ext cx="6000792" cy="2000264"/>
        </p:xfrm>
        <a:graphic>
          <a:graphicData uri="http://schemas.openxmlformats.org/presentationml/2006/ole">
            <p:oleObj spid="_x0000_s52227" name="公式" r:id="rId5" imgW="2781000" imgH="927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4"/>
          <p:cNvGraphicFramePr>
            <a:graphicFrameLocks noChangeAspect="1"/>
          </p:cNvGraphicFramePr>
          <p:nvPr/>
        </p:nvGraphicFramePr>
        <p:xfrm>
          <a:off x="142844" y="714356"/>
          <a:ext cx="8786813" cy="5776912"/>
        </p:xfrm>
        <a:graphic>
          <a:graphicData uri="http://schemas.openxmlformats.org/presentationml/2006/ole">
            <p:oleObj spid="_x0000_s135170" name="公式" r:id="rId3" imgW="4787640" imgH="3149280" progId="Equation.3">
              <p:embed/>
            </p:oleObj>
          </a:graphicData>
        </a:graphic>
      </p:graphicFrame>
      <p:pic>
        <p:nvPicPr>
          <p:cNvPr id="3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0"/>
            <a:ext cx="478634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smtClean="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</a:rPr>
              <a:t>反正切函数线性化过程：</a:t>
            </a:r>
            <a:endParaRPr lang="zh-CN" altLang="en-US" sz="2400" b="1" dirty="0">
              <a:solidFill>
                <a:schemeClr val="tx1">
                  <a:lumMod val="90000"/>
                  <a:lumOff val="1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7" name="Object 5"/>
          <p:cNvGraphicFramePr>
            <a:graphicFrameLocks noChangeAspect="1"/>
          </p:cNvGraphicFramePr>
          <p:nvPr/>
        </p:nvGraphicFramePr>
        <p:xfrm>
          <a:off x="428597" y="714357"/>
          <a:ext cx="6286544" cy="1535184"/>
        </p:xfrm>
        <a:graphic>
          <a:graphicData uri="http://schemas.openxmlformats.org/presentationml/2006/ole">
            <p:oleObj spid="_x0000_s53251" name="公式" r:id="rId3" imgW="2806560" imgH="685800" progId="Equation.3">
              <p:embed/>
            </p:oleObj>
          </a:graphicData>
        </a:graphic>
      </p:graphicFrame>
      <p:graphicFrame>
        <p:nvGraphicFramePr>
          <p:cNvPr id="31748" name="Object 6"/>
          <p:cNvGraphicFramePr>
            <a:graphicFrameLocks noChangeAspect="1"/>
          </p:cNvGraphicFramePr>
          <p:nvPr/>
        </p:nvGraphicFramePr>
        <p:xfrm>
          <a:off x="1571604" y="3214686"/>
          <a:ext cx="4216400" cy="1030288"/>
        </p:xfrm>
        <a:graphic>
          <a:graphicData uri="http://schemas.openxmlformats.org/presentationml/2006/ole">
            <p:oleObj spid="_x0000_s53252" name="公式" r:id="rId4" imgW="1765080" imgH="431640" progId="Equation.3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0"/>
            <a:ext cx="478634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solidFill>
                  <a:srgbClr val="00B050"/>
                </a:solidFill>
                <a:latin typeface="+mn-lt"/>
                <a:ea typeface="+mn-ea"/>
              </a:rPr>
              <a:t>2.</a:t>
            </a:r>
            <a:r>
              <a:rPr lang="zh-CN" altLang="en-US" sz="2400" b="1" smtClean="0">
                <a:solidFill>
                  <a:srgbClr val="00B050"/>
                </a:solidFill>
                <a:latin typeface="+mn-lt"/>
                <a:ea typeface="+mn-ea"/>
              </a:rPr>
              <a:t>平角条件</a:t>
            </a:r>
            <a:r>
              <a:rPr lang="zh-CN" altLang="en-US" sz="2400" b="1" dirty="0" smtClean="0">
                <a:solidFill>
                  <a:srgbClr val="00B050"/>
                </a:solidFill>
                <a:latin typeface="+mn-lt"/>
                <a:ea typeface="+mn-ea"/>
              </a:rPr>
              <a:t>（三点成一线）：</a:t>
            </a:r>
            <a:endParaRPr lang="zh-CN" altLang="en-US" sz="2400" b="1" dirty="0">
              <a:solidFill>
                <a:srgbClr val="00B050"/>
              </a:solidFill>
              <a:latin typeface="+mn-lt"/>
              <a:ea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500306"/>
            <a:ext cx="357190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 smtClean="0">
                <a:solidFill>
                  <a:srgbClr val="00B050"/>
                </a:solidFill>
                <a:latin typeface="+mn-lt"/>
                <a:ea typeface="+mn-ea"/>
              </a:rPr>
              <a:t>3.</a:t>
            </a:r>
            <a:r>
              <a:rPr lang="zh-CN" altLang="en-US" sz="2400" b="1" dirty="0" smtClean="0">
                <a:solidFill>
                  <a:srgbClr val="00B050"/>
                </a:solidFill>
                <a:latin typeface="+mn-lt"/>
                <a:ea typeface="+mn-ea"/>
              </a:rPr>
              <a:t>凸多边形面积条件：</a:t>
            </a:r>
            <a:endParaRPr lang="zh-CN" altLang="en-US" sz="2400" b="1" dirty="0">
              <a:solidFill>
                <a:srgbClr val="00B050"/>
              </a:solidFill>
              <a:latin typeface="+mn-lt"/>
              <a:ea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2500306"/>
            <a:ext cx="55721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（此公式要求：坐标点号要顺时针编写）</a:t>
            </a:r>
            <a:endParaRPr lang="zh-CN" altLang="en-US" sz="24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35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14282" y="4500570"/>
            <a:ext cx="892971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latin typeface="+mn-ea"/>
                <a:ea typeface="+mn-ea"/>
              </a:rPr>
              <a:t>     本课件</a:t>
            </a:r>
            <a:r>
              <a:rPr lang="en-US" altLang="zh-CN" sz="2400" smtClean="0">
                <a:latin typeface="+mn-ea"/>
                <a:ea typeface="+mn-ea"/>
              </a:rPr>
              <a:t>P29</a:t>
            </a:r>
            <a:r>
              <a:rPr lang="zh-CN" altLang="en-US" sz="2400" smtClean="0">
                <a:latin typeface="+mn-ea"/>
                <a:ea typeface="+mn-ea"/>
              </a:rPr>
              <a:t>图形未满足凸多边形要求，可将</a:t>
            </a:r>
            <a:r>
              <a:rPr lang="en-US" altLang="zh-CN" sz="2400" smtClean="0">
                <a:latin typeface="+mn-ea"/>
                <a:ea typeface="+mn-ea"/>
              </a:rPr>
              <a:t>1</a:t>
            </a:r>
            <a:r>
              <a:rPr lang="zh-CN" altLang="en-US" sz="2400" smtClean="0">
                <a:latin typeface="+mn-ea"/>
                <a:ea typeface="+mn-ea"/>
              </a:rPr>
              <a:t>、</a:t>
            </a:r>
            <a:r>
              <a:rPr lang="en-US" altLang="zh-CN" sz="2400" smtClean="0">
                <a:latin typeface="+mn-ea"/>
                <a:ea typeface="+mn-ea"/>
              </a:rPr>
              <a:t>3</a:t>
            </a:r>
            <a:r>
              <a:rPr lang="zh-CN" altLang="en-US" sz="2400" smtClean="0">
                <a:latin typeface="+mn-ea"/>
                <a:ea typeface="+mn-ea"/>
              </a:rPr>
              <a:t>两点连线，构成两个凸多边形，再按上式列出面积的平差值条件方程（两个凸多边形面积之和等于已知面积值） ，线性化后形成条件方程。</a:t>
            </a:r>
            <a:endParaRPr lang="en-US" altLang="zh-CN" sz="2400" smtClean="0">
              <a:latin typeface="+mn-ea"/>
              <a:ea typeface="+mn-ea"/>
            </a:endParaRPr>
          </a:p>
        </p:txBody>
      </p:sp>
      <p:graphicFrame>
        <p:nvGraphicFramePr>
          <p:cNvPr id="53253" name="Object 6"/>
          <p:cNvGraphicFramePr>
            <a:graphicFrameLocks noChangeAspect="1"/>
          </p:cNvGraphicFramePr>
          <p:nvPr/>
        </p:nvGraphicFramePr>
        <p:xfrm>
          <a:off x="6500826" y="3500438"/>
          <a:ext cx="1714512" cy="375528"/>
        </p:xfrm>
        <a:graphic>
          <a:graphicData uri="http://schemas.openxmlformats.org/presentationml/2006/ole">
            <p:oleObj spid="_x0000_s53253" name="公式" r:id="rId6" imgW="10411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0"/>
            <a:ext cx="5181600" cy="762000"/>
          </a:xfrm>
        </p:spPr>
        <p:txBody>
          <a:bodyPr/>
          <a:lstStyle/>
          <a:p>
            <a:pPr algn="l" eaLnBrk="1" hangingPunct="1"/>
            <a:r>
              <a:rPr lang="en-US" altLang="zh-CN" sz="2800" smtClean="0"/>
              <a:t>5.</a:t>
            </a:r>
            <a:r>
              <a:rPr lang="en-US" sz="2800" smtClean="0"/>
              <a:t>6</a:t>
            </a:r>
            <a:r>
              <a:rPr lang="en-US" altLang="zh-CN" sz="2800" smtClean="0"/>
              <a:t> </a:t>
            </a:r>
            <a:r>
              <a:rPr sz="2800" dirty="0" smtClean="0"/>
              <a:t>附有</a:t>
            </a:r>
            <a:r>
              <a:rPr lang="zh-CN" altLang="en-US" sz="2800" dirty="0" smtClean="0"/>
              <a:t>参数的条件平差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57232"/>
            <a:ext cx="9144000" cy="53340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原理：</a:t>
            </a:r>
            <a:r>
              <a:rPr lang="zh-CN" altLang="en-US" sz="2400" smtClean="0">
                <a:solidFill>
                  <a:schemeClr val="tx1"/>
                </a:solidFill>
              </a:rPr>
              <a:t>由于</a:t>
            </a:r>
            <a:r>
              <a:rPr lang="zh-CN" altLang="en-US" sz="2400" dirty="0" smtClean="0">
                <a:solidFill>
                  <a:schemeClr val="tx1"/>
                </a:solidFill>
              </a:rPr>
              <a:t>平</a:t>
            </a:r>
            <a:r>
              <a:rPr lang="zh-CN" altLang="en-US" sz="2400" smtClean="0">
                <a:solidFill>
                  <a:schemeClr val="tx1"/>
                </a:solidFill>
              </a:rPr>
              <a:t>差需要（有时是列条件方程困难需要增设参数；有时是未观测某值却想知道它的平差值和精度，可将其设为参数），在条件平差时要</a:t>
            </a:r>
            <a:r>
              <a:rPr lang="zh-CN" altLang="en-US" sz="2400" b="1" smtClean="0">
                <a:solidFill>
                  <a:schemeClr val="tx1"/>
                </a:solidFill>
              </a:rPr>
              <a:t>增选 </a:t>
            </a:r>
            <a:r>
              <a:rPr lang="en-US" altLang="zh-CN" sz="2400" b="1" dirty="0" smtClean="0">
                <a:solidFill>
                  <a:schemeClr val="tx1"/>
                </a:solidFill>
              </a:rPr>
              <a:t>u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个参数</a:t>
            </a:r>
            <a:r>
              <a:rPr lang="zh-CN" altLang="en-US" sz="2400" dirty="0" smtClean="0">
                <a:solidFill>
                  <a:schemeClr val="tx1"/>
                </a:solidFill>
              </a:rPr>
              <a:t>，</a:t>
            </a:r>
            <a:r>
              <a:rPr lang="en-US" altLang="zh-CN" sz="2400" dirty="0" smtClean="0">
                <a:solidFill>
                  <a:schemeClr val="tx1"/>
                </a:solidFill>
              </a:rPr>
              <a:t>0&lt;u&lt;t ,</a:t>
            </a:r>
            <a:r>
              <a:rPr lang="zh-CN" altLang="en-US" sz="2400" dirty="0" smtClean="0">
                <a:solidFill>
                  <a:schemeClr val="tx1"/>
                </a:solidFill>
              </a:rPr>
              <a:t>此时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条件式的个数</a:t>
            </a:r>
            <a:r>
              <a:rPr lang="zh-CN" altLang="en-US" sz="2400" dirty="0" smtClean="0">
                <a:solidFill>
                  <a:schemeClr val="tx1"/>
                </a:solidFill>
              </a:rPr>
              <a:t>为：</a:t>
            </a:r>
          </a:p>
          <a:p>
            <a:pPr eaLnBrk="1" hangingPunct="1">
              <a:buNone/>
            </a:pPr>
            <a:r>
              <a:rPr lang="zh-CN" altLang="en-US" sz="2800" dirty="0" smtClean="0">
                <a:solidFill>
                  <a:schemeClr val="tx1"/>
                </a:solidFill>
              </a:rPr>
              <a:t>                        </a:t>
            </a:r>
            <a:r>
              <a:rPr lang="en-US" altLang="zh-CN" sz="2800" dirty="0" smtClean="0">
                <a:solidFill>
                  <a:schemeClr val="tx1"/>
                </a:solidFill>
              </a:rPr>
              <a:t>c = r + u &lt; n</a:t>
            </a:r>
          </a:p>
          <a:p>
            <a:pPr eaLnBrk="1" hangingPunct="1">
              <a:buNone/>
            </a:pPr>
            <a:r>
              <a:rPr lang="en-US" altLang="zh-CN" sz="2800" dirty="0" smtClean="0">
                <a:solidFill>
                  <a:schemeClr val="tx1"/>
                </a:solidFill>
              </a:rPr>
              <a:t>       </a:t>
            </a:r>
            <a:r>
              <a:rPr lang="en-US" altLang="zh-CN" sz="2800" smtClean="0">
                <a:solidFill>
                  <a:schemeClr val="tx1"/>
                </a:solidFill>
              </a:rPr>
              <a:t>r - -</a:t>
            </a:r>
            <a:r>
              <a:rPr lang="zh-CN" altLang="zh-CN" sz="2800" smtClean="0">
                <a:solidFill>
                  <a:schemeClr val="tx1"/>
                </a:solidFill>
              </a:rPr>
              <a:t>多余观测</a:t>
            </a:r>
            <a:r>
              <a:rPr lang="zh-CN" altLang="zh-CN" sz="2800" dirty="0" smtClean="0">
                <a:solidFill>
                  <a:schemeClr val="tx1"/>
                </a:solidFill>
              </a:rPr>
              <a:t>数， </a:t>
            </a:r>
            <a:r>
              <a:rPr lang="en-US" altLang="zh-CN" sz="2800" smtClean="0">
                <a:solidFill>
                  <a:schemeClr val="tx1"/>
                </a:solidFill>
              </a:rPr>
              <a:t>u - -</a:t>
            </a:r>
            <a:r>
              <a:rPr lang="zh-CN" altLang="zh-CN" sz="2800" smtClean="0">
                <a:solidFill>
                  <a:schemeClr val="tx1"/>
                </a:solidFill>
              </a:rPr>
              <a:t>增选参数个数</a:t>
            </a:r>
            <a:endParaRPr lang="zh-CN" altLang="zh-CN" b="1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r>
              <a:rPr lang="zh-CN" altLang="en-US" sz="2800" smtClean="0">
                <a:solidFill>
                  <a:schemeClr val="tx1"/>
                </a:solidFill>
              </a:rPr>
              <a:t>增选参数个数</a:t>
            </a:r>
            <a:r>
              <a:rPr lang="en-US" altLang="zh-CN" sz="2800" smtClean="0">
                <a:solidFill>
                  <a:schemeClr val="tx1"/>
                </a:solidFill>
              </a:rPr>
              <a:t>u</a:t>
            </a:r>
            <a:r>
              <a:rPr lang="zh-CN" altLang="en-US" sz="2800" b="1" smtClean="0">
                <a:solidFill>
                  <a:schemeClr val="tx1"/>
                </a:solidFill>
              </a:rPr>
              <a:t>应尽量少</a:t>
            </a:r>
            <a:r>
              <a:rPr lang="zh-CN" altLang="en-US" sz="2800" smtClean="0">
                <a:solidFill>
                  <a:schemeClr val="tx1"/>
                </a:solidFill>
              </a:rPr>
              <a:t>，以免过多增加</a:t>
            </a:r>
            <a:r>
              <a:rPr lang="zh-CN" altLang="en-US" sz="2800" dirty="0" smtClean="0">
                <a:solidFill>
                  <a:schemeClr val="tx1"/>
                </a:solidFill>
              </a:rPr>
              <a:t>计算工作量。</a:t>
            </a:r>
          </a:p>
          <a:p>
            <a:pPr eaLnBrk="1" hangingPunct="1">
              <a:buNone/>
            </a:pPr>
            <a:r>
              <a:rPr lang="zh-CN" altLang="en-US" sz="2800" b="1" dirty="0" smtClean="0">
                <a:solidFill>
                  <a:srgbClr val="FF0000"/>
                </a:solidFill>
              </a:rPr>
              <a:t>附有参数的条件方程：</a:t>
            </a:r>
          </a:p>
        </p:txBody>
      </p:sp>
      <p:graphicFrame>
        <p:nvGraphicFramePr>
          <p:cNvPr id="32770" name="Object 4"/>
          <p:cNvGraphicFramePr>
            <a:graphicFrameLocks noChangeAspect="1"/>
          </p:cNvGraphicFramePr>
          <p:nvPr/>
        </p:nvGraphicFramePr>
        <p:xfrm>
          <a:off x="2500298" y="5786454"/>
          <a:ext cx="3349625" cy="877887"/>
        </p:xfrm>
        <a:graphic>
          <a:graphicData uri="http://schemas.openxmlformats.org/presentationml/2006/ole">
            <p:oleObj spid="_x0000_s54274" name="公式" r:id="rId3" imgW="1066680" imgH="279360" progId="Equation.3">
              <p:embed/>
            </p:oleObj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36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37</a:t>
            </a:fld>
            <a:endParaRPr lang="zh-CN" altLang="en-US"/>
          </a:p>
        </p:txBody>
      </p:sp>
      <p:grpSp>
        <p:nvGrpSpPr>
          <p:cNvPr id="139279" name="Group 15"/>
          <p:cNvGrpSpPr>
            <a:grpSpLocks noChangeAspect="1"/>
          </p:cNvGrpSpPr>
          <p:nvPr/>
        </p:nvGrpSpPr>
        <p:grpSpPr bwMode="auto">
          <a:xfrm>
            <a:off x="4857752" y="571480"/>
            <a:ext cx="4286248" cy="4196887"/>
            <a:chOff x="3582" y="10206"/>
            <a:chExt cx="3174" cy="3165"/>
          </a:xfrm>
        </p:grpSpPr>
        <p:sp>
          <p:nvSpPr>
            <p:cNvPr id="139280" name="AutoShape 16"/>
            <p:cNvSpPr>
              <a:spLocks noChangeAspect="1" noChangeArrowheads="1"/>
            </p:cNvSpPr>
            <p:nvPr/>
          </p:nvSpPr>
          <p:spPr bwMode="auto">
            <a:xfrm>
              <a:off x="3582" y="10206"/>
              <a:ext cx="3174" cy="3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81" name="Text Box 17"/>
            <p:cNvSpPr txBox="1">
              <a:spLocks noChangeArrowheads="1"/>
            </p:cNvSpPr>
            <p:nvPr/>
          </p:nvSpPr>
          <p:spPr bwMode="auto">
            <a:xfrm>
              <a:off x="4821" y="10260"/>
              <a:ext cx="979" cy="7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E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  4  7</a:t>
              </a:r>
              <a:endParaRPr kumimoji="0" lang="zh-CN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9282" name="Text Box 18"/>
            <p:cNvSpPr txBox="1">
              <a:spLocks noChangeArrowheads="1"/>
            </p:cNvSpPr>
            <p:nvPr/>
          </p:nvSpPr>
          <p:spPr bwMode="auto">
            <a:xfrm>
              <a:off x="5467" y="11230"/>
              <a:ext cx="1081" cy="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 pitchFamily="34" charset="0"/>
                <a:buChar char="9"/>
                <a:tabLst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      B</a:t>
              </a:r>
            </a:p>
            <a:p>
              <a:pPr marL="457200" marR="0" lvl="1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 pitchFamily="34" charset="0"/>
                <a:buChar char="9"/>
                <a:tabLst/>
              </a:pPr>
              <a:endParaRPr kumimoji="0" lang="en-US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endParaRPr>
            </a:p>
            <a:p>
              <a:pPr marL="457200" marR="0" lvl="1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X</a:t>
              </a:r>
              <a:endParaRPr kumimoji="0" lang="zh-CN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9283" name="Text Box 19"/>
            <p:cNvSpPr txBox="1">
              <a:spLocks noChangeArrowheads="1"/>
            </p:cNvSpPr>
            <p:nvPr/>
          </p:nvSpPr>
          <p:spPr bwMode="auto">
            <a:xfrm>
              <a:off x="4875" y="12092"/>
              <a:ext cx="1109" cy="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457200" marR="0" lvl="1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Calibri" pitchFamily="34" charset="0"/>
                <a:buChar char="6"/>
                <a:tabLst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  8</a:t>
              </a:r>
            </a:p>
            <a:p>
              <a:pPr marL="457200" marR="0" lvl="1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3       D</a:t>
              </a:r>
              <a:r>
                <a:rPr kumimoji="0" lang="en-US" altLang="zh-CN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 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9284" name="Text Box 20"/>
            <p:cNvSpPr txBox="1">
              <a:spLocks noChangeArrowheads="1"/>
            </p:cNvSpPr>
            <p:nvPr/>
          </p:nvSpPr>
          <p:spPr bwMode="auto">
            <a:xfrm>
              <a:off x="3744" y="12361"/>
              <a:ext cx="980" cy="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        2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000" smtClean="0">
                  <a:latin typeface="Calibri" pitchFamily="34" charset="0"/>
                  <a:ea typeface="宋体" pitchFamily="2" charset="-122"/>
                  <a:cs typeface="宋体" pitchFamily="2" charset="-122"/>
                </a:rPr>
                <a:t>  </a:t>
              </a:r>
              <a:r>
                <a:rPr kumimoji="0" lang="en-US" altLang="zh-CN" sz="2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C</a:t>
              </a:r>
              <a:endParaRPr kumimoji="0" lang="zh-CN" altLang="zh-CN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9285" name="Text Box 21"/>
            <p:cNvSpPr txBox="1">
              <a:spLocks noChangeArrowheads="1"/>
            </p:cNvSpPr>
            <p:nvPr/>
          </p:nvSpPr>
          <p:spPr bwMode="auto">
            <a:xfrm>
              <a:off x="3815" y="11369"/>
              <a:ext cx="1129" cy="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  A            5</a:t>
              </a: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zh-CN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endParaRPr>
            </a:p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          1 </a:t>
              </a:r>
              <a:endParaRPr kumimoji="0" lang="zh-CN" altLang="zh-CN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39286" name="AutoShape 22"/>
            <p:cNvSpPr>
              <a:spLocks noChangeArrowheads="1"/>
            </p:cNvSpPr>
            <p:nvPr/>
          </p:nvSpPr>
          <p:spPr bwMode="auto">
            <a:xfrm>
              <a:off x="4164" y="11499"/>
              <a:ext cx="118" cy="108"/>
            </a:xfrm>
            <a:prstGeom prst="triangle">
              <a:avLst>
                <a:gd name="adj" fmla="val 5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88" name="Oval 24"/>
            <p:cNvSpPr>
              <a:spLocks noChangeArrowheads="1"/>
            </p:cNvSpPr>
            <p:nvPr/>
          </p:nvSpPr>
          <p:spPr bwMode="auto">
            <a:xfrm>
              <a:off x="4078" y="12653"/>
              <a:ext cx="72" cy="89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91" name="Line 27"/>
            <p:cNvSpPr>
              <a:spLocks noChangeShapeType="1"/>
            </p:cNvSpPr>
            <p:nvPr/>
          </p:nvSpPr>
          <p:spPr bwMode="auto">
            <a:xfrm flipH="1">
              <a:off x="4245" y="10482"/>
              <a:ext cx="910" cy="10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93" name="Line 29"/>
            <p:cNvSpPr>
              <a:spLocks noChangeShapeType="1"/>
            </p:cNvSpPr>
            <p:nvPr/>
          </p:nvSpPr>
          <p:spPr bwMode="auto">
            <a:xfrm flipH="1">
              <a:off x="5576" y="11564"/>
              <a:ext cx="667" cy="9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94" name="Line 30"/>
            <p:cNvSpPr>
              <a:spLocks noChangeShapeType="1"/>
            </p:cNvSpPr>
            <p:nvPr/>
          </p:nvSpPr>
          <p:spPr bwMode="auto">
            <a:xfrm flipV="1">
              <a:off x="4146" y="12530"/>
              <a:ext cx="1352" cy="1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95" name="Line 31"/>
            <p:cNvSpPr>
              <a:spLocks noChangeShapeType="1"/>
            </p:cNvSpPr>
            <p:nvPr/>
          </p:nvSpPr>
          <p:spPr bwMode="auto">
            <a:xfrm>
              <a:off x="4267" y="11608"/>
              <a:ext cx="1240" cy="87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96" name="Line 32"/>
            <p:cNvSpPr>
              <a:spLocks noChangeShapeType="1"/>
            </p:cNvSpPr>
            <p:nvPr/>
          </p:nvSpPr>
          <p:spPr bwMode="auto">
            <a:xfrm flipH="1">
              <a:off x="4085" y="11608"/>
              <a:ext cx="104" cy="10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97" name="Line 33"/>
            <p:cNvSpPr>
              <a:spLocks noChangeShapeType="1"/>
            </p:cNvSpPr>
            <p:nvPr/>
          </p:nvSpPr>
          <p:spPr bwMode="auto">
            <a:xfrm flipH="1">
              <a:off x="4134" y="11605"/>
              <a:ext cx="87" cy="10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98" name="Line 34"/>
            <p:cNvSpPr>
              <a:spLocks noChangeShapeType="1"/>
            </p:cNvSpPr>
            <p:nvPr/>
          </p:nvSpPr>
          <p:spPr bwMode="auto">
            <a:xfrm>
              <a:off x="5177" y="10490"/>
              <a:ext cx="364" cy="199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99" name="Line 35"/>
            <p:cNvSpPr>
              <a:spLocks noChangeShapeType="1"/>
            </p:cNvSpPr>
            <p:nvPr/>
          </p:nvSpPr>
          <p:spPr bwMode="auto">
            <a:xfrm flipV="1">
              <a:off x="4250" y="11538"/>
              <a:ext cx="1924" cy="1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300" name="Freeform 36"/>
            <p:cNvSpPr>
              <a:spLocks/>
            </p:cNvSpPr>
            <p:nvPr/>
          </p:nvSpPr>
          <p:spPr bwMode="auto">
            <a:xfrm>
              <a:off x="4336" y="11444"/>
              <a:ext cx="81" cy="2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80" y="69"/>
                </a:cxn>
                <a:cxn ang="0">
                  <a:pos x="80" y="129"/>
                </a:cxn>
                <a:cxn ang="0">
                  <a:pos x="70" y="219"/>
                </a:cxn>
                <a:cxn ang="0">
                  <a:pos x="30" y="270"/>
                </a:cxn>
              </a:cxnLst>
              <a:rect l="0" t="0" r="r" b="b"/>
              <a:pathLst>
                <a:path w="93" h="270">
                  <a:moveTo>
                    <a:pt x="0" y="0"/>
                  </a:moveTo>
                  <a:cubicBezTo>
                    <a:pt x="33" y="23"/>
                    <a:pt x="67" y="47"/>
                    <a:pt x="80" y="69"/>
                  </a:cubicBezTo>
                  <a:cubicBezTo>
                    <a:pt x="93" y="91"/>
                    <a:pt x="82" y="104"/>
                    <a:pt x="80" y="129"/>
                  </a:cubicBezTo>
                  <a:cubicBezTo>
                    <a:pt x="78" y="154"/>
                    <a:pt x="78" y="196"/>
                    <a:pt x="70" y="219"/>
                  </a:cubicBezTo>
                  <a:cubicBezTo>
                    <a:pt x="62" y="242"/>
                    <a:pt x="46" y="256"/>
                    <a:pt x="30" y="27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301" name="Freeform 37"/>
            <p:cNvSpPr>
              <a:spLocks/>
            </p:cNvSpPr>
            <p:nvPr/>
          </p:nvSpPr>
          <p:spPr bwMode="auto">
            <a:xfrm>
              <a:off x="6027" y="11340"/>
              <a:ext cx="112" cy="390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70" y="60"/>
                </a:cxn>
                <a:cxn ang="0">
                  <a:pos x="20" y="138"/>
                </a:cxn>
                <a:cxn ang="0">
                  <a:pos x="0" y="249"/>
                </a:cxn>
                <a:cxn ang="0">
                  <a:pos x="20" y="360"/>
                </a:cxn>
                <a:cxn ang="0">
                  <a:pos x="90" y="450"/>
                </a:cxn>
              </a:cxnLst>
              <a:rect l="0" t="0" r="r" b="b"/>
              <a:pathLst>
                <a:path w="130" h="450">
                  <a:moveTo>
                    <a:pt x="130" y="0"/>
                  </a:moveTo>
                  <a:cubicBezTo>
                    <a:pt x="109" y="18"/>
                    <a:pt x="88" y="37"/>
                    <a:pt x="70" y="60"/>
                  </a:cubicBezTo>
                  <a:cubicBezTo>
                    <a:pt x="52" y="83"/>
                    <a:pt x="32" y="107"/>
                    <a:pt x="20" y="138"/>
                  </a:cubicBezTo>
                  <a:cubicBezTo>
                    <a:pt x="8" y="169"/>
                    <a:pt x="0" y="212"/>
                    <a:pt x="0" y="249"/>
                  </a:cubicBezTo>
                  <a:cubicBezTo>
                    <a:pt x="0" y="286"/>
                    <a:pt x="5" y="327"/>
                    <a:pt x="20" y="360"/>
                  </a:cubicBezTo>
                  <a:cubicBezTo>
                    <a:pt x="35" y="393"/>
                    <a:pt x="75" y="430"/>
                    <a:pt x="90" y="45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302" name="Freeform 38"/>
            <p:cNvSpPr>
              <a:spLocks/>
            </p:cNvSpPr>
            <p:nvPr/>
          </p:nvSpPr>
          <p:spPr bwMode="auto">
            <a:xfrm>
              <a:off x="5931" y="11548"/>
              <a:ext cx="139" cy="2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" y="108"/>
                </a:cxn>
                <a:cxn ang="0">
                  <a:pos x="90" y="228"/>
                </a:cxn>
                <a:cxn ang="0">
                  <a:pos x="160" y="309"/>
                </a:cxn>
              </a:cxnLst>
              <a:rect l="0" t="0" r="r" b="b"/>
              <a:pathLst>
                <a:path w="160" h="309">
                  <a:moveTo>
                    <a:pt x="0" y="0"/>
                  </a:moveTo>
                  <a:cubicBezTo>
                    <a:pt x="2" y="35"/>
                    <a:pt x="5" y="70"/>
                    <a:pt x="20" y="108"/>
                  </a:cubicBezTo>
                  <a:cubicBezTo>
                    <a:pt x="35" y="146"/>
                    <a:pt x="67" y="195"/>
                    <a:pt x="90" y="228"/>
                  </a:cubicBezTo>
                  <a:cubicBezTo>
                    <a:pt x="113" y="261"/>
                    <a:pt x="136" y="285"/>
                    <a:pt x="160" y="309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42844" y="142852"/>
            <a:ext cx="3714776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latin typeface="+mj-ea"/>
                <a:ea typeface="+mj-ea"/>
              </a:rPr>
              <a:t>附有参数的条件平差示例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0" y="714356"/>
            <a:ext cx="485775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 如图测角网，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两点已知，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AC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边长已知，观测角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L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~L</a:t>
            </a:r>
            <a:r>
              <a:rPr lang="en-US" altLang="zh-CN" sz="2000" baseline="-25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9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，试进行平差。</a:t>
            </a:r>
            <a:endParaRPr lang="en-US" altLang="zh-CN" sz="2000" smtClean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                n=9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t=5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r=4</a:t>
            </a:r>
          </a:p>
          <a:p>
            <a:pPr>
              <a:lnSpc>
                <a:spcPct val="130000"/>
              </a:lnSpc>
            </a:pP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解：只能列出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个图形条件，需连线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两点，并增设参数：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</a:rPr>
              <a:t>X=</a:t>
            </a:r>
            <a:r>
              <a:rPr lang="zh-CN" altLang="en-US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  <a:sym typeface="Symbol"/>
              </a:rPr>
              <a:t></a:t>
            </a:r>
            <a:r>
              <a:rPr lang="en-US" altLang="zh-CN" sz="2000" smtClean="0">
                <a:solidFill>
                  <a:schemeClr val="tx1">
                    <a:lumMod val="90000"/>
                    <a:lumOff val="10000"/>
                  </a:schemeClr>
                </a:solidFill>
                <a:latin typeface="微软雅黑" pitchFamily="34" charset="-122"/>
                <a:ea typeface="微软雅黑" pitchFamily="34" charset="-122"/>
                <a:sym typeface="Symbol"/>
              </a:rPr>
              <a:t>ABD</a:t>
            </a:r>
            <a:endParaRPr lang="zh-CN" altLang="en-US" sz="2000" dirty="0">
              <a:solidFill>
                <a:schemeClr val="tx1">
                  <a:lumMod val="90000"/>
                  <a:lumOff val="1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39304" name="Object 0"/>
          <p:cNvGraphicFramePr>
            <a:graphicFrameLocks noChangeAspect="1"/>
          </p:cNvGraphicFramePr>
          <p:nvPr/>
        </p:nvGraphicFramePr>
        <p:xfrm>
          <a:off x="142844" y="2928934"/>
          <a:ext cx="4929187" cy="1123950"/>
        </p:xfrm>
        <a:graphic>
          <a:graphicData uri="http://schemas.openxmlformats.org/presentationml/2006/ole">
            <p:oleObj spid="_x0000_s139304" name="公式" r:id="rId3" imgW="3009600" imgH="685800" progId="Equation.3">
              <p:embed/>
            </p:oleObj>
          </a:graphicData>
        </a:graphic>
      </p:graphicFrame>
      <p:graphicFrame>
        <p:nvGraphicFramePr>
          <p:cNvPr id="139305" name="Object 0"/>
          <p:cNvGraphicFramePr>
            <a:graphicFrameLocks noChangeAspect="1"/>
          </p:cNvGraphicFramePr>
          <p:nvPr/>
        </p:nvGraphicFramePr>
        <p:xfrm>
          <a:off x="214282" y="4197176"/>
          <a:ext cx="5929354" cy="2481441"/>
        </p:xfrm>
        <a:graphic>
          <a:graphicData uri="http://schemas.openxmlformats.org/presentationml/2006/ole">
            <p:oleObj spid="_x0000_s139305" name="公式" r:id="rId4" imgW="3340080" imgH="1396800" progId="Equation.3">
              <p:embed/>
            </p:oleObj>
          </a:graphicData>
        </a:graphic>
      </p:graphicFrame>
      <p:pic>
        <p:nvPicPr>
          <p:cNvPr id="45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AutoShape 22"/>
          <p:cNvSpPr>
            <a:spLocks noChangeArrowheads="1"/>
          </p:cNvSpPr>
          <p:nvPr/>
        </p:nvSpPr>
        <p:spPr bwMode="auto">
          <a:xfrm>
            <a:off x="8429652" y="2214554"/>
            <a:ext cx="159487" cy="143271"/>
          </a:xfrm>
          <a:prstGeom prst="triangle">
            <a:avLst>
              <a:gd name="adj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37" name="直接连接符 36"/>
          <p:cNvCxnSpPr>
            <a:stCxn id="32" idx="5"/>
            <a:endCxn id="33" idx="5"/>
          </p:cNvCxnSpPr>
          <p:nvPr/>
        </p:nvCxnSpPr>
        <p:spPr>
          <a:xfrm rot="16200000" flipH="1">
            <a:off x="7116553" y="853475"/>
            <a:ext cx="1328461" cy="153696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32" name="Oval 24"/>
          <p:cNvSpPr>
            <a:spLocks noChangeArrowheads="1"/>
          </p:cNvSpPr>
          <p:nvPr/>
        </p:nvSpPr>
        <p:spPr bwMode="auto">
          <a:xfrm>
            <a:off x="6929454" y="857232"/>
            <a:ext cx="97060" cy="11774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Oval 24"/>
          <p:cNvSpPr>
            <a:spLocks noChangeArrowheads="1"/>
          </p:cNvSpPr>
          <p:nvPr/>
        </p:nvSpPr>
        <p:spPr bwMode="auto">
          <a:xfrm>
            <a:off x="7429520" y="3571876"/>
            <a:ext cx="97060" cy="11774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38</a:t>
            </a:fld>
            <a:endParaRPr lang="zh-CN" altLang="en-US"/>
          </a:p>
        </p:txBody>
      </p:sp>
      <p:graphicFrame>
        <p:nvGraphicFramePr>
          <p:cNvPr id="146434" name="Object 2"/>
          <p:cNvGraphicFramePr>
            <a:graphicFrameLocks noChangeAspect="1"/>
          </p:cNvGraphicFramePr>
          <p:nvPr/>
        </p:nvGraphicFramePr>
        <p:xfrm>
          <a:off x="500034" y="214290"/>
          <a:ext cx="7251700" cy="1587500"/>
        </p:xfrm>
        <a:graphic>
          <a:graphicData uri="http://schemas.openxmlformats.org/presentationml/2006/ole">
            <p:oleObj spid="_x0000_s146434" name="公式" r:id="rId3" imgW="4406760" imgH="965160" progId="Equation.3">
              <p:embed/>
            </p:oleObj>
          </a:graphicData>
        </a:graphic>
      </p:graphicFrame>
      <p:graphicFrame>
        <p:nvGraphicFramePr>
          <p:cNvPr id="146435" name="Object 3"/>
          <p:cNvGraphicFramePr>
            <a:graphicFrameLocks noChangeAspect="1"/>
          </p:cNvGraphicFramePr>
          <p:nvPr/>
        </p:nvGraphicFramePr>
        <p:xfrm>
          <a:off x="142844" y="1928802"/>
          <a:ext cx="8851930" cy="3883867"/>
        </p:xfrm>
        <a:graphic>
          <a:graphicData uri="http://schemas.openxmlformats.org/presentationml/2006/ole">
            <p:oleObj spid="_x0000_s146435" name="公式" r:id="rId4" imgW="5041800" imgH="2209680" progId="Equation.3">
              <p:embed/>
            </p:oleObj>
          </a:graphicData>
        </a:graphic>
      </p:graphicFrame>
      <p:graphicFrame>
        <p:nvGraphicFramePr>
          <p:cNvPr id="146436" name="Object 4"/>
          <p:cNvGraphicFramePr>
            <a:graphicFrameLocks noChangeAspect="1"/>
          </p:cNvGraphicFramePr>
          <p:nvPr/>
        </p:nvGraphicFramePr>
        <p:xfrm>
          <a:off x="101600" y="6124575"/>
          <a:ext cx="5118100" cy="539750"/>
        </p:xfrm>
        <a:graphic>
          <a:graphicData uri="http://schemas.openxmlformats.org/presentationml/2006/ole">
            <p:oleObj spid="_x0000_s146436" name="公式" r:id="rId5" imgW="2654280" imgH="2793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 eaLnBrk="1" hangingPunct="1">
              <a:buNone/>
            </a:pPr>
            <a:endParaRPr lang="zh-CN" altLang="en-US" sz="2400" dirty="0" smtClean="0">
              <a:solidFill>
                <a:schemeClr val="tx1">
                  <a:lumMod val="90000"/>
                  <a:lumOff val="10000"/>
                </a:schemeClr>
              </a:solidFill>
            </a:endParaRPr>
          </a:p>
          <a:p>
            <a:pPr eaLnBrk="1" hangingPunct="1">
              <a:buNone/>
            </a:pPr>
            <a:r>
              <a:rPr lang="zh-CN" altLang="en-US" sz="2400" b="1" smtClean="0">
                <a:solidFill>
                  <a:schemeClr val="tx1"/>
                </a:solidFill>
              </a:rPr>
              <a:t>组成拉氏函数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：</a:t>
            </a:r>
          </a:p>
        </p:txBody>
      </p:sp>
      <p:graphicFrame>
        <p:nvGraphicFramePr>
          <p:cNvPr id="33794" name="Object 4"/>
          <p:cNvGraphicFramePr>
            <a:graphicFrameLocks noChangeAspect="1"/>
          </p:cNvGraphicFramePr>
          <p:nvPr/>
        </p:nvGraphicFramePr>
        <p:xfrm>
          <a:off x="2285984" y="1357298"/>
          <a:ext cx="4521200" cy="525463"/>
        </p:xfrm>
        <a:graphic>
          <a:graphicData uri="http://schemas.openxmlformats.org/presentationml/2006/ole">
            <p:oleObj spid="_x0000_s55298" name="公式" r:id="rId3" imgW="1968480" imgH="228600" progId="Equation.3">
              <p:embed/>
            </p:oleObj>
          </a:graphicData>
        </a:graphic>
      </p:graphicFrame>
      <p:graphicFrame>
        <p:nvGraphicFramePr>
          <p:cNvPr id="33795" name="Object 6"/>
          <p:cNvGraphicFramePr>
            <a:graphicFrameLocks noChangeAspect="1"/>
          </p:cNvGraphicFramePr>
          <p:nvPr/>
        </p:nvGraphicFramePr>
        <p:xfrm>
          <a:off x="139700" y="785813"/>
          <a:ext cx="8691563" cy="533400"/>
        </p:xfrm>
        <a:graphic>
          <a:graphicData uri="http://schemas.openxmlformats.org/presentationml/2006/ole">
            <p:oleObj spid="_x0000_s55299" name="公式" r:id="rId4" imgW="3708360" imgH="228600" progId="Equation.3">
              <p:embed/>
            </p:oleObj>
          </a:graphicData>
        </a:graphic>
      </p:graphicFrame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1638300" y="2071688"/>
          <a:ext cx="4510088" cy="2532062"/>
        </p:xfrm>
        <a:graphic>
          <a:graphicData uri="http://schemas.openxmlformats.org/presentationml/2006/ole">
            <p:oleObj spid="_x0000_s55300" name="公式" r:id="rId5" imgW="2082600" imgH="1168200" progId="Equation.3">
              <p:embed/>
            </p:oleObj>
          </a:graphicData>
        </a:graphic>
      </p:graphicFrame>
      <p:graphicFrame>
        <p:nvGraphicFramePr>
          <p:cNvPr id="55301" name="Object 4"/>
          <p:cNvGraphicFramePr>
            <a:graphicFrameLocks noChangeAspect="1"/>
          </p:cNvGraphicFramePr>
          <p:nvPr/>
        </p:nvGraphicFramePr>
        <p:xfrm>
          <a:off x="571472" y="5357826"/>
          <a:ext cx="7000875" cy="1050925"/>
        </p:xfrm>
        <a:graphic>
          <a:graphicData uri="http://schemas.openxmlformats.org/presentationml/2006/ole">
            <p:oleObj spid="_x0000_s55301" name="公式" r:id="rId6" imgW="3047760" imgH="4572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4714884"/>
            <a:ext cx="5143536" cy="525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+mn-lt"/>
                <a:ea typeface="+mn-ea"/>
              </a:rPr>
              <a:t>得附有参数的条件平差的法方程：</a:t>
            </a:r>
            <a:endParaRPr lang="zh-CN" altLang="en-US" sz="2400" b="1" dirty="0">
              <a:latin typeface="+mn-lt"/>
              <a:ea typeface="+mn-ea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39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0"/>
            <a:ext cx="4929222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一、平差原理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857232"/>
            <a:ext cx="8964612" cy="4337059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800" b="1" smtClean="0">
                <a:solidFill>
                  <a:schemeClr val="tx1"/>
                </a:solidFill>
              </a:rPr>
              <a:t>条件方程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个数 </a:t>
            </a:r>
            <a:r>
              <a:rPr lang="en-US" altLang="zh-CN" sz="2800" dirty="0" smtClean="0">
                <a:solidFill>
                  <a:schemeClr val="tx1"/>
                </a:solidFill>
              </a:rPr>
              <a:t>= </a:t>
            </a:r>
            <a:r>
              <a:rPr lang="zh-CN" altLang="en-US" sz="2800" dirty="0" smtClean="0">
                <a:solidFill>
                  <a:schemeClr val="tx1"/>
                </a:solidFill>
              </a:rPr>
              <a:t>多余观测数 </a:t>
            </a:r>
            <a:r>
              <a:rPr lang="en-US" altLang="zh-CN" sz="2800" dirty="0" smtClean="0">
                <a:solidFill>
                  <a:schemeClr val="tx1"/>
                </a:solidFill>
              </a:rPr>
              <a:t>= n-t = r</a:t>
            </a:r>
          </a:p>
          <a:p>
            <a:pPr marL="0" indent="0" eaLnBrk="1" hangingPunct="1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条件方程的选择</a:t>
            </a:r>
            <a:r>
              <a:rPr lang="zh-CN" altLang="en-US" sz="2800" smtClean="0">
                <a:solidFill>
                  <a:schemeClr val="tx1"/>
                </a:solidFill>
                <a:latin typeface="+mj-ea"/>
                <a:ea typeface="+mj-ea"/>
              </a:rPr>
              <a:t>：</a:t>
            </a:r>
            <a:r>
              <a:rPr lang="zh-CN" altLang="en-US" sz="2800" b="1" smtClean="0">
                <a:solidFill>
                  <a:schemeClr val="tx1"/>
                </a:solidFill>
                <a:latin typeface="+mj-ea"/>
                <a:ea typeface="+mj-ea"/>
              </a:rPr>
              <a:t>条件方程应足数且线性无关</a:t>
            </a:r>
            <a:r>
              <a:rPr lang="zh-CN" altLang="en-US" sz="2800" b="1" dirty="0" smtClean="0">
                <a:solidFill>
                  <a:schemeClr val="tx1"/>
                </a:solidFill>
                <a:latin typeface="+mj-ea"/>
                <a:ea typeface="+mj-ea"/>
              </a:rPr>
              <a:t>。</a:t>
            </a:r>
            <a:r>
              <a:rPr lang="zh-CN" altLang="en-US" sz="2800" dirty="0" smtClean="0">
                <a:solidFill>
                  <a:schemeClr val="tx1"/>
                </a:solidFill>
                <a:latin typeface="+mj-ea"/>
                <a:ea typeface="+mj-ea"/>
              </a:rPr>
              <a:t>即条件方程中的系数矩阵</a:t>
            </a:r>
            <a:r>
              <a:rPr lang="en-US" altLang="zh-CN" sz="2800" b="1" dirty="0" smtClean="0">
                <a:solidFill>
                  <a:schemeClr val="tx1"/>
                </a:solidFill>
                <a:latin typeface="+mj-ea"/>
                <a:ea typeface="+mj-ea"/>
              </a:rPr>
              <a:t>A</a:t>
            </a:r>
            <a:r>
              <a:rPr lang="zh-CN" altLang="en-US" sz="2800" b="1" dirty="0" smtClean="0">
                <a:solidFill>
                  <a:schemeClr val="tx1"/>
                </a:solidFill>
                <a:latin typeface="+mj-ea"/>
                <a:ea typeface="+mj-ea"/>
              </a:rPr>
              <a:t>阵应为行满秩阵</a:t>
            </a:r>
            <a:r>
              <a:rPr lang="zh-CN" altLang="en-US" sz="2800" b="1" dirty="0" smtClean="0">
                <a:solidFill>
                  <a:schemeClr val="tx1"/>
                </a:solidFill>
              </a:rPr>
              <a:t>。</a:t>
            </a:r>
            <a:r>
              <a:rPr lang="zh-CN" altLang="en-US" sz="2800" smtClean="0">
                <a:solidFill>
                  <a:schemeClr val="tx1"/>
                </a:solidFill>
              </a:rPr>
              <a:t>即               。</a:t>
            </a:r>
            <a:endParaRPr lang="en-US" altLang="zh-CN" sz="2800" smtClean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endParaRPr lang="en-US" altLang="zh-CN" sz="2800" dirty="0" smtClean="0">
              <a:solidFill>
                <a:schemeClr val="tx1"/>
              </a:solidFill>
            </a:endParaRPr>
          </a:p>
          <a:p>
            <a:pPr marL="0" indent="0" eaLnBrk="1" hangingPunct="1">
              <a:buNone/>
            </a:pPr>
            <a:r>
              <a:rPr lang="zh-CN" altLang="en-US" sz="2800" smtClean="0">
                <a:solidFill>
                  <a:schemeClr val="tx1"/>
                </a:solidFill>
                <a:latin typeface="+mj-ea"/>
                <a:ea typeface="+mj-ea"/>
              </a:rPr>
              <a:t>     对条件平差法不熟悉时，在确定条件方程个数</a:t>
            </a:r>
            <a:r>
              <a:rPr lang="en-US" altLang="zh-CN" sz="2800" smtClean="0">
                <a:solidFill>
                  <a:schemeClr val="tx1"/>
                </a:solidFill>
                <a:latin typeface="+mj-ea"/>
                <a:ea typeface="+mj-ea"/>
              </a:rPr>
              <a:t>r</a:t>
            </a:r>
            <a:r>
              <a:rPr lang="zh-CN" altLang="en-US" sz="2800" smtClean="0">
                <a:solidFill>
                  <a:schemeClr val="tx1"/>
                </a:solidFill>
                <a:latin typeface="+mj-ea"/>
                <a:ea typeface="+mj-ea"/>
              </a:rPr>
              <a:t>后，可先列出</a:t>
            </a:r>
            <a:r>
              <a:rPr lang="en-US" altLang="zh-CN" sz="2800" smtClean="0">
                <a:solidFill>
                  <a:schemeClr val="tx1"/>
                </a:solidFill>
                <a:latin typeface="+mj-ea"/>
                <a:ea typeface="+mj-ea"/>
              </a:rPr>
              <a:t>r</a:t>
            </a:r>
            <a:r>
              <a:rPr lang="zh-CN" altLang="en-US" sz="2800" smtClean="0">
                <a:solidFill>
                  <a:schemeClr val="tx1"/>
                </a:solidFill>
                <a:latin typeface="+mj-ea"/>
                <a:ea typeface="+mj-ea"/>
              </a:rPr>
              <a:t>个</a:t>
            </a:r>
            <a:r>
              <a:rPr lang="zh-CN" altLang="en-US" sz="2800" b="1" smtClean="0">
                <a:solidFill>
                  <a:schemeClr val="tx1"/>
                </a:solidFill>
                <a:latin typeface="+mj-ea"/>
                <a:ea typeface="+mj-ea"/>
              </a:rPr>
              <a:t>平差值条件方程</a:t>
            </a:r>
            <a:r>
              <a:rPr lang="zh-CN" altLang="en-US" sz="2800" smtClean="0">
                <a:solidFill>
                  <a:schemeClr val="tx1"/>
                </a:solidFill>
                <a:latin typeface="+mj-ea"/>
                <a:ea typeface="+mj-ea"/>
                <a:sym typeface="Wingdings" pitchFamily="2" charset="2"/>
              </a:rPr>
              <a:t>（方程之间应线性独立）</a:t>
            </a:r>
            <a:endParaRPr lang="en-US" altLang="zh-CN" sz="28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eaLnBrk="1" hangingPunct="1">
              <a:buNone/>
            </a:pPr>
            <a:endParaRPr lang="en-US" altLang="zh-CN" sz="2800" dirty="0" smtClean="0">
              <a:solidFill>
                <a:srgbClr val="A66402"/>
              </a:solidFill>
            </a:endParaRPr>
          </a:p>
        </p:txBody>
      </p:sp>
      <p:graphicFrame>
        <p:nvGraphicFramePr>
          <p:cNvPr id="23555" name="Object 1024"/>
          <p:cNvGraphicFramePr>
            <a:graphicFrameLocks noChangeAspect="1"/>
          </p:cNvGraphicFramePr>
          <p:nvPr/>
        </p:nvGraphicFramePr>
        <p:xfrm>
          <a:off x="6643702" y="2357430"/>
          <a:ext cx="1357322" cy="649366"/>
        </p:xfrm>
        <a:graphic>
          <a:graphicData uri="http://schemas.openxmlformats.org/presentationml/2006/ole">
            <p:oleObj spid="_x0000_s23555" name="公式" r:id="rId3" imgW="583920" imgH="279360" progId="Equation.3">
              <p:embed/>
            </p:oleObj>
          </a:graphicData>
        </a:graphic>
      </p:graphicFrame>
      <p:graphicFrame>
        <p:nvGraphicFramePr>
          <p:cNvPr id="23556" name="Object 1024"/>
          <p:cNvGraphicFramePr>
            <a:graphicFrameLocks noChangeAspect="1"/>
          </p:cNvGraphicFramePr>
          <p:nvPr/>
        </p:nvGraphicFramePr>
        <p:xfrm>
          <a:off x="357158" y="5214950"/>
          <a:ext cx="5632450" cy="1365250"/>
        </p:xfrm>
        <a:graphic>
          <a:graphicData uri="http://schemas.openxmlformats.org/presentationml/2006/ole">
            <p:oleObj spid="_x0000_s23556" name="公式" r:id="rId4" imgW="2412720" imgH="583920" progId="Equation.3">
              <p:embed/>
            </p:oleObj>
          </a:graphicData>
        </a:graphic>
      </p:graphicFrame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3D28D-507F-4403-A205-AAB74B37002F}" type="slidenum">
              <a:rPr lang="en-US" altLang="zh-CN" smtClean="0"/>
              <a:pPr>
                <a:defRPr/>
              </a:pPr>
              <a:t>4</a:t>
            </a:fld>
            <a:endParaRPr lang="en-US" altLang="zh-CN"/>
          </a:p>
        </p:txBody>
      </p:sp>
      <p:sp>
        <p:nvSpPr>
          <p:cNvPr id="10" name="TextBox 9"/>
          <p:cNvSpPr txBox="1"/>
          <p:nvPr/>
        </p:nvSpPr>
        <p:spPr>
          <a:xfrm>
            <a:off x="142844" y="0"/>
            <a:ext cx="614366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一、条件方程的个数及选择</a:t>
            </a:r>
            <a:endParaRPr lang="en-US" altLang="zh-CN" sz="3200" b="1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18" name="Object 4"/>
          <p:cNvGraphicFramePr>
            <a:graphicFrameLocks noChangeAspect="1"/>
          </p:cNvGraphicFramePr>
          <p:nvPr>
            <p:ph/>
          </p:nvPr>
        </p:nvGraphicFramePr>
        <p:xfrm>
          <a:off x="214282" y="214290"/>
          <a:ext cx="8715436" cy="2360783"/>
        </p:xfrm>
        <a:graphic>
          <a:graphicData uri="http://schemas.openxmlformats.org/presentationml/2006/ole">
            <p:oleObj spid="_x0000_s56322" name="公式" r:id="rId3" imgW="4406760" imgH="1193760" progId="Equation.3">
              <p:embed/>
            </p:oleObj>
          </a:graphicData>
        </a:graphic>
      </p:graphicFrame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214282" y="2643182"/>
            <a:ext cx="6858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二、精度评定</a:t>
            </a:r>
          </a:p>
          <a:p>
            <a:pPr>
              <a:lnSpc>
                <a:spcPct val="150000"/>
              </a:lnSpc>
            </a:pPr>
            <a:r>
              <a:rPr lang="en-US" altLang="zh-CN" sz="2400" b="1" smtClean="0">
                <a:latin typeface="+mj-ea"/>
                <a:ea typeface="+mj-ea"/>
              </a:rPr>
              <a:t>1</a:t>
            </a:r>
            <a:r>
              <a:rPr lang="zh-CN" altLang="en-US" sz="2400" b="1" smtClean="0">
                <a:latin typeface="+mj-ea"/>
                <a:ea typeface="+mj-ea"/>
              </a:rPr>
              <a:t>、单位权</a:t>
            </a:r>
            <a:r>
              <a:rPr lang="zh-CN" altLang="en-US" sz="2400" b="1" dirty="0">
                <a:latin typeface="+mj-ea"/>
                <a:ea typeface="+mj-ea"/>
              </a:rPr>
              <a:t>中误差</a:t>
            </a:r>
          </a:p>
        </p:txBody>
      </p:sp>
      <p:graphicFrame>
        <p:nvGraphicFramePr>
          <p:cNvPr id="34819" name="Object 7"/>
          <p:cNvGraphicFramePr>
            <a:graphicFrameLocks noChangeAspect="1"/>
          </p:cNvGraphicFramePr>
          <p:nvPr/>
        </p:nvGraphicFramePr>
        <p:xfrm>
          <a:off x="2357422" y="3929066"/>
          <a:ext cx="3143272" cy="977868"/>
        </p:xfrm>
        <a:graphic>
          <a:graphicData uri="http://schemas.openxmlformats.org/presentationml/2006/ole">
            <p:oleObj spid="_x0000_s56323" name="公式" r:id="rId4" imgW="1511280" imgH="457200" progId="Equation.3">
              <p:embed/>
            </p:oleObj>
          </a:graphicData>
        </a:graphic>
      </p:graphicFrame>
      <p:graphicFrame>
        <p:nvGraphicFramePr>
          <p:cNvPr id="34820" name="Object 10"/>
          <p:cNvGraphicFramePr>
            <a:graphicFrameLocks noChangeAspect="1"/>
          </p:cNvGraphicFramePr>
          <p:nvPr/>
        </p:nvGraphicFramePr>
        <p:xfrm>
          <a:off x="642910" y="5500702"/>
          <a:ext cx="6907213" cy="1114425"/>
        </p:xfrm>
        <a:graphic>
          <a:graphicData uri="http://schemas.openxmlformats.org/presentationml/2006/ole">
            <p:oleObj spid="_x0000_s56324" name="公式" r:id="rId5" imgW="3390840" imgH="50796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2844" y="5000636"/>
            <a:ext cx="85725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+mj-ea"/>
                <a:ea typeface="+mj-ea"/>
              </a:rPr>
              <a:t>其中：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F513E2-DB57-4232-A6A3-F409DD2A0A5D}" type="slidenum">
              <a:rPr lang="en-US" altLang="zh-CN" smtClean="0"/>
              <a:pPr>
                <a:defRPr/>
              </a:pPr>
              <a:t>40</a:t>
            </a:fld>
            <a:endParaRPr lang="en-US" altLang="zh-CN"/>
          </a:p>
        </p:txBody>
      </p: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zh-CN" sz="2400" b="1" smtClean="0">
                <a:solidFill>
                  <a:schemeClr val="tx1"/>
                </a:solidFill>
                <a:latin typeface="+mj-ea"/>
                <a:ea typeface="+mj-ea"/>
              </a:rPr>
              <a:t>2</a:t>
            </a:r>
            <a:r>
              <a:rPr lang="zh-CN" altLang="en-US" sz="2400" b="1" smtClean="0">
                <a:solidFill>
                  <a:schemeClr val="tx1"/>
                </a:solidFill>
                <a:latin typeface="+mj-ea"/>
                <a:ea typeface="+mj-ea"/>
              </a:rPr>
              <a:t>、平差值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</a:rPr>
              <a:t>函数的权逆阵</a:t>
            </a:r>
          </a:p>
        </p:txBody>
      </p:sp>
      <p:graphicFrame>
        <p:nvGraphicFramePr>
          <p:cNvPr id="35842" name="Object 4"/>
          <p:cNvGraphicFramePr>
            <a:graphicFrameLocks noChangeAspect="1"/>
          </p:cNvGraphicFramePr>
          <p:nvPr/>
        </p:nvGraphicFramePr>
        <p:xfrm>
          <a:off x="785786" y="857232"/>
          <a:ext cx="6902450" cy="676275"/>
        </p:xfrm>
        <a:graphic>
          <a:graphicData uri="http://schemas.openxmlformats.org/presentationml/2006/ole">
            <p:oleObj spid="_x0000_s57346" name="公式" r:id="rId3" imgW="2590560" imgH="25380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1571612"/>
            <a:ext cx="421484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+mj-ea"/>
                <a:ea typeface="+mj-ea"/>
              </a:rPr>
              <a:t>其权函数式为：</a:t>
            </a:r>
            <a:endParaRPr lang="zh-CN" altLang="en-US" sz="2400" b="1" dirty="0">
              <a:latin typeface="+mj-ea"/>
              <a:ea typeface="+mj-ea"/>
            </a:endParaRPr>
          </a:p>
        </p:txBody>
      </p:sp>
      <p:graphicFrame>
        <p:nvGraphicFramePr>
          <p:cNvPr id="57347" name="Object 4"/>
          <p:cNvGraphicFramePr>
            <a:graphicFrameLocks noChangeAspect="1"/>
          </p:cNvGraphicFramePr>
          <p:nvPr/>
        </p:nvGraphicFramePr>
        <p:xfrm>
          <a:off x="500034" y="2357430"/>
          <a:ext cx="7929618" cy="1279460"/>
        </p:xfrm>
        <a:graphic>
          <a:graphicData uri="http://schemas.openxmlformats.org/presentationml/2006/ole">
            <p:oleObj spid="_x0000_s57347" name="公式" r:id="rId4" imgW="3301920" imgH="53316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4" y="5143512"/>
            <a:ext cx="4572032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latin typeface="+mj-ea"/>
                <a:ea typeface="+mj-ea"/>
              </a:rPr>
              <a:t>的权逆阵为：</a:t>
            </a:r>
            <a:endParaRPr lang="zh-CN" altLang="en-US" sz="2400" b="1" dirty="0">
              <a:latin typeface="+mj-ea"/>
              <a:ea typeface="+mj-ea"/>
            </a:endParaRPr>
          </a:p>
        </p:txBody>
      </p:sp>
      <p:graphicFrame>
        <p:nvGraphicFramePr>
          <p:cNvPr id="57348" name="Object 4"/>
          <p:cNvGraphicFramePr>
            <a:graphicFrameLocks noChangeAspect="1"/>
          </p:cNvGraphicFramePr>
          <p:nvPr/>
        </p:nvGraphicFramePr>
        <p:xfrm>
          <a:off x="142844" y="5857892"/>
          <a:ext cx="7612063" cy="676275"/>
        </p:xfrm>
        <a:graphic>
          <a:graphicData uri="http://schemas.openxmlformats.org/presentationml/2006/ole">
            <p:oleObj spid="_x0000_s57348" name="公式" r:id="rId5" imgW="2857320" imgH="253800" progId="Equation.3">
              <p:embed/>
            </p:oleObj>
          </a:graphicData>
        </a:graphic>
      </p:graphicFrame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41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7349" name="Object 5"/>
          <p:cNvGraphicFramePr>
            <a:graphicFrameLocks noChangeAspect="1"/>
          </p:cNvGraphicFramePr>
          <p:nvPr/>
        </p:nvGraphicFramePr>
        <p:xfrm>
          <a:off x="-9525" y="3773488"/>
          <a:ext cx="9015413" cy="1169987"/>
        </p:xfrm>
        <a:graphic>
          <a:graphicData uri="http://schemas.openxmlformats.org/presentationml/2006/ole">
            <p:oleObj spid="_x0000_s57349" name="公式" r:id="rId7" imgW="4203360" imgH="545760" progId="Equation.3">
              <p:embed/>
            </p:oleObj>
          </a:graphicData>
        </a:graphic>
      </p:graphicFrame>
      <p:graphicFrame>
        <p:nvGraphicFramePr>
          <p:cNvPr id="57350" name="Object 6"/>
          <p:cNvGraphicFramePr>
            <a:graphicFrameLocks noChangeAspect="1"/>
          </p:cNvGraphicFramePr>
          <p:nvPr/>
        </p:nvGraphicFramePr>
        <p:xfrm>
          <a:off x="214282" y="5214950"/>
          <a:ext cx="373062" cy="458788"/>
        </p:xfrm>
        <a:graphic>
          <a:graphicData uri="http://schemas.openxmlformats.org/presentationml/2006/ole">
            <p:oleObj spid="_x0000_s57350" name="公式" r:id="rId8" imgW="16488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500306"/>
            <a:ext cx="7486650" cy="3686175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400" smtClean="0">
                <a:solidFill>
                  <a:srgbClr val="FF0000"/>
                </a:solidFill>
              </a:rPr>
              <a:t>无定</a:t>
            </a:r>
            <a:r>
              <a:rPr lang="zh-CN" altLang="en-US" sz="2400" dirty="0" smtClean="0">
                <a:solidFill>
                  <a:srgbClr val="FF0000"/>
                </a:solidFill>
              </a:rPr>
              <a:t>向导线的平差方法。</a:t>
            </a:r>
          </a:p>
          <a:p>
            <a:pPr eaLnBrk="1" hangingPunct="1">
              <a:buNone/>
            </a:pPr>
            <a:r>
              <a:rPr lang="zh-CN" altLang="en-US" sz="2400" smtClean="0">
                <a:solidFill>
                  <a:srgbClr val="FF0000"/>
                </a:solidFill>
              </a:rPr>
              <a:t>教材</a:t>
            </a:r>
            <a:r>
              <a:rPr lang="en-US" altLang="zh-CN" sz="2400" smtClean="0">
                <a:solidFill>
                  <a:srgbClr val="FF0000"/>
                </a:solidFill>
              </a:rPr>
              <a:t>P100 </a:t>
            </a:r>
            <a:r>
              <a:rPr lang="zh-CN" altLang="en-US" sz="2400" smtClean="0">
                <a:solidFill>
                  <a:srgbClr val="FF0000"/>
                </a:solidFill>
              </a:rPr>
              <a:t>例</a:t>
            </a:r>
            <a:r>
              <a:rPr lang="en-US" altLang="zh-CN" sz="2400" smtClean="0">
                <a:solidFill>
                  <a:srgbClr val="FF0000"/>
                </a:solidFill>
              </a:rPr>
              <a:t>5-8</a:t>
            </a:r>
            <a:endParaRPr lang="en-US" altLang="zh-CN" sz="2400" dirty="0" smtClean="0">
              <a:solidFill>
                <a:srgbClr val="FF0000"/>
              </a:solidFill>
            </a:endParaRPr>
          </a:p>
        </p:txBody>
      </p:sp>
      <p:graphicFrame>
        <p:nvGraphicFramePr>
          <p:cNvPr id="36866" name="Object 3"/>
          <p:cNvGraphicFramePr>
            <a:graphicFrameLocks noChangeAspect="1"/>
          </p:cNvGraphicFramePr>
          <p:nvPr/>
        </p:nvGraphicFramePr>
        <p:xfrm>
          <a:off x="642910" y="857232"/>
          <a:ext cx="5254625" cy="1298575"/>
        </p:xfrm>
        <a:graphic>
          <a:graphicData uri="http://schemas.openxmlformats.org/presentationml/2006/ole">
            <p:oleObj spid="_x0000_s58370" name="公式" r:id="rId3" imgW="2158920" imgH="533160" progId="Equation.3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142852"/>
            <a:ext cx="5857916" cy="525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smtClean="0">
                <a:latin typeface="+mj-ea"/>
                <a:ea typeface="+mj-ea"/>
              </a:rPr>
              <a:t>3</a:t>
            </a:r>
            <a:r>
              <a:rPr lang="zh-CN" altLang="en-US" sz="2400" b="1" smtClean="0">
                <a:latin typeface="+mj-ea"/>
                <a:ea typeface="+mj-ea"/>
              </a:rPr>
              <a:t>、参数平差</a:t>
            </a:r>
            <a:r>
              <a:rPr lang="zh-CN" altLang="en-US" sz="2400" b="1" dirty="0" smtClean="0">
                <a:latin typeface="+mj-ea"/>
                <a:ea typeface="+mj-ea"/>
              </a:rPr>
              <a:t>值的权逆阵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42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8083A2-84D4-4BD8-97ED-7867E779500A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  <p:graphicFrame>
        <p:nvGraphicFramePr>
          <p:cNvPr id="111618" name="Object 1024"/>
          <p:cNvGraphicFramePr>
            <a:graphicFrameLocks noChangeAspect="1"/>
          </p:cNvGraphicFramePr>
          <p:nvPr/>
        </p:nvGraphicFramePr>
        <p:xfrm>
          <a:off x="2071670" y="1857364"/>
          <a:ext cx="4429156" cy="743280"/>
        </p:xfrm>
        <a:graphic>
          <a:graphicData uri="http://schemas.openxmlformats.org/presentationml/2006/ole">
            <p:oleObj spid="_x0000_s111618" name="公式" r:id="rId3" imgW="1663560" imgH="279360" progId="Equation.3">
              <p:embed/>
            </p:oleObj>
          </a:graphicData>
        </a:graphic>
      </p:graphicFrame>
      <p:graphicFrame>
        <p:nvGraphicFramePr>
          <p:cNvPr id="111619" name="Object 3"/>
          <p:cNvGraphicFramePr>
            <a:graphicFrameLocks noChangeAspect="1"/>
          </p:cNvGraphicFramePr>
          <p:nvPr/>
        </p:nvGraphicFramePr>
        <p:xfrm>
          <a:off x="357158" y="142852"/>
          <a:ext cx="4773612" cy="1631950"/>
        </p:xfrm>
        <a:graphic>
          <a:graphicData uri="http://schemas.openxmlformats.org/presentationml/2006/ole">
            <p:oleObj spid="_x0000_s111619" name="公式" r:id="rId4" imgW="2044440" imgH="698400" progId="Equation.3">
              <p:embed/>
            </p:oleObj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/>
        </p:nvGraphicFramePr>
        <p:xfrm>
          <a:off x="214282" y="2643182"/>
          <a:ext cx="8770967" cy="3089243"/>
        </p:xfrm>
        <a:graphic>
          <a:graphicData uri="http://schemas.openxmlformats.org/presentationml/2006/ole">
            <p:oleObj spid="_x0000_s111620" name="公式" r:id="rId5" imgW="4038480" imgH="1422360" progId="Equation.3">
              <p:embed/>
            </p:oleObj>
          </a:graphicData>
        </a:graphic>
      </p:graphicFrame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4348" y="6072206"/>
            <a:ext cx="52864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以教材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P65 </a:t>
            </a: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图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5-1</a:t>
            </a: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水准网为例，列出条件方程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743588" cy="714356"/>
          </a:xfrm>
        </p:spPr>
        <p:txBody>
          <a:bodyPr/>
          <a:lstStyle/>
          <a:p>
            <a:pPr algn="l" eaLnBrk="1" hangingPunct="1"/>
            <a:r>
              <a:rPr altLang="en-US" sz="3200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二</a:t>
            </a: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、法方程及改正数方程</a:t>
            </a:r>
            <a:endParaRPr lang="zh-CN" altLang="en-US" sz="3200" dirty="0" smtClean="0">
              <a:solidFill>
                <a:schemeClr val="accent4">
                  <a:lumMod val="75000"/>
                </a:schemeClr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 eaLnBrk="1" hangingPunct="1"/>
            <a:endParaRPr lang="en-US" altLang="zh-CN" dirty="0" smtClean="0"/>
          </a:p>
          <a:p>
            <a:pPr eaLnBrk="1" hangingPunct="1"/>
            <a:endParaRPr lang="en-US" altLang="zh-CN" dirty="0" smtClean="0"/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714348" y="785794"/>
          <a:ext cx="6796087" cy="460375"/>
        </p:xfrm>
        <a:graphic>
          <a:graphicData uri="http://schemas.openxmlformats.org/presentationml/2006/ole">
            <p:oleObj spid="_x0000_s25602" name="公式" r:id="rId3" imgW="3187440" imgH="215640" progId="Equation.3">
              <p:embed/>
            </p:oleObj>
          </a:graphicData>
        </a:graphic>
      </p:graphicFrame>
      <p:graphicFrame>
        <p:nvGraphicFramePr>
          <p:cNvPr id="25603" name="Object 4"/>
          <p:cNvGraphicFramePr>
            <a:graphicFrameLocks noChangeAspect="1"/>
          </p:cNvGraphicFramePr>
          <p:nvPr/>
        </p:nvGraphicFramePr>
        <p:xfrm>
          <a:off x="214282" y="2571744"/>
          <a:ext cx="8304212" cy="3357562"/>
        </p:xfrm>
        <a:graphic>
          <a:graphicData uri="http://schemas.openxmlformats.org/presentationml/2006/ole">
            <p:oleObj spid="_x0000_s25603" name="公式" r:id="rId4" imgW="3517560" imgH="1422360" progId="Equation.3">
              <p:embed/>
            </p:oleObj>
          </a:graphicData>
        </a:graphic>
      </p:graphicFrame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000100" y="1928802"/>
          <a:ext cx="5357851" cy="532628"/>
        </p:xfrm>
        <a:graphic>
          <a:graphicData uri="http://schemas.openxmlformats.org/presentationml/2006/ole">
            <p:oleObj spid="_x0000_s25604" name="公式" r:id="rId5" imgW="2298600" imgH="22860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1357298"/>
            <a:ext cx="8572560" cy="513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smtClean="0">
                <a:latin typeface="微软雅黑" pitchFamily="34" charset="-122"/>
                <a:ea typeface="微软雅黑" pitchFamily="34" charset="-122"/>
              </a:rPr>
              <a:t>组成拉格朗日条件极值函数</a:t>
            </a: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</a:rPr>
              <a:t>:</a:t>
            </a:r>
          </a:p>
          <a:p>
            <a:pPr>
              <a:lnSpc>
                <a:spcPct val="130000"/>
              </a:lnSpc>
            </a:pPr>
            <a:endParaRPr lang="en-US" altLang="zh-CN" sz="2800" b="1" dirty="0" smtClean="0">
              <a:solidFill>
                <a:srgbClr val="A6640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 smtClean="0">
              <a:solidFill>
                <a:srgbClr val="A6640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 smtClean="0">
              <a:solidFill>
                <a:srgbClr val="A6640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 smtClean="0">
              <a:solidFill>
                <a:srgbClr val="A6640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 smtClean="0">
              <a:solidFill>
                <a:srgbClr val="A6640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 smtClean="0">
              <a:solidFill>
                <a:srgbClr val="A6640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2800" b="1" dirty="0" smtClean="0">
              <a:solidFill>
                <a:srgbClr val="A66402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800" b="1" dirty="0" smtClean="0">
                <a:solidFill>
                  <a:srgbClr val="A66402"/>
                </a:solidFill>
                <a:latin typeface="微软雅黑" pitchFamily="34" charset="-122"/>
                <a:ea typeface="微软雅黑" pitchFamily="34" charset="-122"/>
              </a:rPr>
              <a:t>                                               </a:t>
            </a:r>
            <a:endParaRPr lang="en-US" altLang="zh-CN" sz="28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  <p:pic>
        <p:nvPicPr>
          <p:cNvPr id="9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714480" y="6037642"/>
          <a:ext cx="3857652" cy="663741"/>
        </p:xfrm>
        <a:graphic>
          <a:graphicData uri="http://schemas.openxmlformats.org/presentationml/2006/ole">
            <p:oleObj spid="_x0000_s25605" name="公式" r:id="rId7" imgW="280656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3714752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en-US" sz="2000" b="1" dirty="0" smtClean="0">
                <a:solidFill>
                  <a:schemeClr val="tx1"/>
                </a:solidFill>
              </a:rPr>
              <a:t>得基础方程：</a:t>
            </a:r>
            <a:endParaRPr lang="en-US" altLang="zh-CN" sz="2000" b="1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r>
              <a:rPr lang="zh-CN" altLang="en-US" sz="2000" b="1" smtClean="0">
                <a:solidFill>
                  <a:schemeClr val="tx1"/>
                </a:solidFill>
              </a:rPr>
              <a:t>将（</a:t>
            </a:r>
            <a:r>
              <a:rPr lang="en-US" altLang="zh-CN" sz="2000" b="1" smtClean="0">
                <a:solidFill>
                  <a:schemeClr val="tx1"/>
                </a:solidFill>
              </a:rPr>
              <a:t>a</a:t>
            </a:r>
            <a:r>
              <a:rPr lang="zh-CN" altLang="en-US" sz="2000" b="1" smtClean="0">
                <a:solidFill>
                  <a:schemeClr val="tx1"/>
                </a:solidFill>
              </a:rPr>
              <a:t>）、（</a:t>
            </a:r>
            <a:r>
              <a:rPr lang="en-US" altLang="zh-CN" sz="2000" b="1" smtClean="0">
                <a:solidFill>
                  <a:schemeClr val="tx1"/>
                </a:solidFill>
              </a:rPr>
              <a:t>b</a:t>
            </a:r>
            <a:r>
              <a:rPr lang="zh-CN" altLang="en-US" sz="2000" b="1" smtClean="0">
                <a:solidFill>
                  <a:schemeClr val="tx1"/>
                </a:solidFill>
              </a:rPr>
              <a:t>）两式合并，得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法方程：</a:t>
            </a:r>
            <a:endParaRPr lang="en-US" altLang="zh-CN" sz="2000" b="1" dirty="0" smtClean="0">
              <a:solidFill>
                <a:schemeClr val="tx1"/>
              </a:solidFill>
            </a:endParaRPr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A66402"/>
              </a:solidFill>
            </a:endParaRPr>
          </a:p>
          <a:p>
            <a:pPr eaLnBrk="1" hangingPunct="1">
              <a:buNone/>
            </a:pPr>
            <a:endParaRPr lang="en-US" altLang="zh-CN" sz="2400" b="1" dirty="0" smtClean="0">
              <a:solidFill>
                <a:srgbClr val="A66402"/>
              </a:solidFill>
            </a:endParaRPr>
          </a:p>
        </p:txBody>
      </p:sp>
      <p:graphicFrame>
        <p:nvGraphicFramePr>
          <p:cNvPr id="5122" name="Object 1024"/>
          <p:cNvGraphicFramePr>
            <a:graphicFrameLocks noChangeAspect="1"/>
          </p:cNvGraphicFramePr>
          <p:nvPr/>
        </p:nvGraphicFramePr>
        <p:xfrm>
          <a:off x="1785918" y="642918"/>
          <a:ext cx="3000396" cy="1106853"/>
        </p:xfrm>
        <a:graphic>
          <a:graphicData uri="http://schemas.openxmlformats.org/presentationml/2006/ole">
            <p:oleObj spid="_x0000_s26626" name="公式" r:id="rId3" imgW="1307880" imgH="482400" progId="Equation.3">
              <p:embed/>
            </p:oleObj>
          </a:graphicData>
        </a:graphic>
      </p:graphicFrame>
      <p:graphicFrame>
        <p:nvGraphicFramePr>
          <p:cNvPr id="26627" name="Object 1024"/>
          <p:cNvGraphicFramePr>
            <a:graphicFrameLocks noChangeAspect="1"/>
          </p:cNvGraphicFramePr>
          <p:nvPr/>
        </p:nvGraphicFramePr>
        <p:xfrm>
          <a:off x="214282" y="2357430"/>
          <a:ext cx="8374089" cy="2741608"/>
        </p:xfrm>
        <a:graphic>
          <a:graphicData uri="http://schemas.openxmlformats.org/presentationml/2006/ole">
            <p:oleObj spid="_x0000_s26627" name="公式" r:id="rId4" imgW="3606480" imgH="1180800" progId="Equation.3">
              <p:embed/>
            </p:oleObj>
          </a:graphicData>
        </a:graphic>
      </p:graphicFrame>
      <p:graphicFrame>
        <p:nvGraphicFramePr>
          <p:cNvPr id="26628" name="Object 1024"/>
          <p:cNvGraphicFramePr>
            <a:graphicFrameLocks noChangeAspect="1"/>
          </p:cNvGraphicFramePr>
          <p:nvPr/>
        </p:nvGraphicFramePr>
        <p:xfrm>
          <a:off x="1785918" y="5929330"/>
          <a:ext cx="3640137" cy="611187"/>
        </p:xfrm>
        <a:graphic>
          <a:graphicData uri="http://schemas.openxmlformats.org/presentationml/2006/ole">
            <p:oleObj spid="_x0000_s26628" name="公式" r:id="rId5" imgW="1434960" imgH="241200" progId="Equation.3">
              <p:embed/>
            </p:oleObj>
          </a:graphicData>
        </a:graphic>
      </p:graphicFrame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0" y="5357826"/>
            <a:ext cx="5000628" cy="452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smtClean="0">
                <a:latin typeface="+mn-lt"/>
                <a:ea typeface="+mn-ea"/>
              </a:rPr>
              <a:t>由此，得观测值的平差值为：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15074" y="6000768"/>
            <a:ext cx="171451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P68 </a:t>
            </a:r>
            <a:r>
              <a:rPr lang="zh-CN" altLang="en-US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例</a:t>
            </a:r>
            <a:r>
              <a:rPr lang="en-US" altLang="zh-CN" sz="2000" b="1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5-1</a:t>
            </a:r>
            <a:endParaRPr lang="zh-CN" altLang="en-US" sz="20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None/>
            </a:pPr>
            <a:r>
              <a:rPr lang="zh-CN" altLang="zh-CN" sz="2400" b="1" dirty="0" smtClean="0">
                <a:solidFill>
                  <a:srgbClr val="00B050"/>
                </a:solidFill>
              </a:rPr>
              <a:t>向量函数</a:t>
            </a:r>
            <a:r>
              <a:rPr lang="zh-CN" altLang="zh-CN" sz="2400" b="1" smtClean="0">
                <a:solidFill>
                  <a:srgbClr val="00B050"/>
                </a:solidFill>
              </a:rPr>
              <a:t>求导规</a:t>
            </a:r>
            <a:r>
              <a:rPr lang="zh-CN" altLang="en-US" sz="2400" b="1" smtClean="0">
                <a:solidFill>
                  <a:srgbClr val="00B050"/>
                </a:solidFill>
              </a:rPr>
              <a:t>则</a:t>
            </a:r>
            <a:endParaRPr lang="zh-CN" altLang="zh-CN" sz="2400" b="1" dirty="0" smtClean="0">
              <a:solidFill>
                <a:srgbClr val="00B050"/>
              </a:solidFill>
            </a:endParaRPr>
          </a:p>
          <a:p>
            <a:pPr eaLnBrk="1" hangingPunct="1"/>
            <a:endParaRPr lang="en-US" altLang="zh-CN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42844" y="714356"/>
          <a:ext cx="8721756" cy="4468563"/>
        </p:xfrm>
        <a:graphic>
          <a:graphicData uri="http://schemas.openxmlformats.org/presentationml/2006/ole">
            <p:oleObj spid="_x0000_s27650" name="公式" r:id="rId3" imgW="4165560" imgH="2133360" progId="Equation.3">
              <p:embed/>
            </p:oleObj>
          </a:graphicData>
        </a:graphic>
      </p:graphicFrame>
      <p:sp>
        <p:nvSpPr>
          <p:cNvPr id="4" name="矩形 3"/>
          <p:cNvSpPr/>
          <p:nvPr/>
        </p:nvSpPr>
        <p:spPr>
          <a:xfrm>
            <a:off x="285720" y="5500702"/>
            <a:ext cx="8501122" cy="961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zh-CN" altLang="en-US" sz="2000" b="1" smtClean="0">
                <a:solidFill>
                  <a:srgbClr val="FF0000"/>
                </a:solidFill>
                <a:latin typeface="+mn-ea"/>
                <a:ea typeface="+mn-ea"/>
              </a:rPr>
              <a:t>注意：</a:t>
            </a:r>
            <a:r>
              <a:rPr lang="zh-CN" altLang="en-US" sz="2000" smtClean="0">
                <a:latin typeface="+mn-ea"/>
                <a:ea typeface="+mn-ea"/>
              </a:rPr>
              <a:t>式（</a:t>
            </a:r>
            <a:r>
              <a:rPr lang="en-US" altLang="zh-CN" sz="2000" smtClean="0">
                <a:latin typeface="+mn-ea"/>
                <a:ea typeface="+mn-ea"/>
              </a:rPr>
              <a:t>6</a:t>
            </a:r>
            <a:r>
              <a:rPr lang="zh-CN" altLang="en-US" sz="2000" smtClean="0">
                <a:latin typeface="+mn-ea"/>
                <a:ea typeface="+mn-ea"/>
              </a:rPr>
              <a:t>）中，当</a:t>
            </a:r>
            <a:r>
              <a:rPr lang="en-US" altLang="zh-CN" sz="2000" dirty="0" smtClean="0">
                <a:latin typeface="+mn-ea"/>
                <a:ea typeface="+mn-ea"/>
              </a:rPr>
              <a:t>N</a:t>
            </a:r>
            <a:r>
              <a:rPr lang="zh-CN" altLang="zh-CN" sz="2000" dirty="0" smtClean="0">
                <a:latin typeface="+mn-ea"/>
                <a:ea typeface="+mn-ea"/>
              </a:rPr>
              <a:t>为满秩方阵时，才有</a:t>
            </a:r>
            <a:r>
              <a:rPr lang="en-US" altLang="zh-CN" sz="2000" dirty="0" smtClean="0">
                <a:latin typeface="+mn-ea"/>
                <a:ea typeface="+mn-ea"/>
              </a:rPr>
              <a:t>         </a:t>
            </a:r>
            <a:r>
              <a:rPr lang="zh-CN" altLang="zh-CN" sz="2000" dirty="0" smtClean="0">
                <a:latin typeface="+mn-ea"/>
                <a:ea typeface="+mn-ea"/>
              </a:rPr>
              <a:t>唯一</a:t>
            </a:r>
            <a:r>
              <a:rPr lang="zh-CN" altLang="en-US" sz="2000" dirty="0" smtClean="0">
                <a:latin typeface="+mn-ea"/>
                <a:ea typeface="+mn-ea"/>
              </a:rPr>
              <a:t>存在</a:t>
            </a:r>
            <a:r>
              <a:rPr lang="en-US" altLang="zh-CN" sz="2000" dirty="0" smtClean="0">
                <a:latin typeface="+mn-ea"/>
                <a:ea typeface="+mn-ea"/>
              </a:rPr>
              <a:t>,</a:t>
            </a:r>
            <a:r>
              <a:rPr lang="zh-CN" altLang="en-US" sz="2000" dirty="0" smtClean="0">
                <a:latin typeface="+mn-ea"/>
                <a:ea typeface="+mn-ea"/>
              </a:rPr>
              <a:t>法方程才有唯一</a:t>
            </a:r>
            <a:r>
              <a:rPr lang="zh-CN" altLang="en-US" sz="2000" smtClean="0">
                <a:latin typeface="+mn-ea"/>
                <a:ea typeface="+mn-ea"/>
              </a:rPr>
              <a:t>解。故</a:t>
            </a:r>
            <a:r>
              <a:rPr lang="en-US" altLang="zh-CN" sz="2000" smtClean="0">
                <a:latin typeface="+mn-ea"/>
                <a:ea typeface="+mn-ea"/>
              </a:rPr>
              <a:t>r</a:t>
            </a:r>
            <a:r>
              <a:rPr lang="zh-CN" altLang="en-US" sz="2000" dirty="0" smtClean="0">
                <a:latin typeface="+mn-ea"/>
                <a:ea typeface="+mn-ea"/>
              </a:rPr>
              <a:t>个条件方程必须线性独立，即</a:t>
            </a:r>
            <a:r>
              <a:rPr lang="en-US" altLang="zh-CN" sz="2000" dirty="0" smtClean="0">
                <a:latin typeface="+mn-ea"/>
                <a:ea typeface="+mn-ea"/>
              </a:rPr>
              <a:t>A</a:t>
            </a:r>
            <a:r>
              <a:rPr lang="zh-CN" altLang="en-US" sz="2000" dirty="0" smtClean="0">
                <a:latin typeface="+mn-ea"/>
                <a:ea typeface="+mn-ea"/>
              </a:rPr>
              <a:t>矩阵必须行满秩。</a:t>
            </a:r>
          </a:p>
        </p:txBody>
      </p:sp>
      <p:graphicFrame>
        <p:nvGraphicFramePr>
          <p:cNvPr id="27651" name="Object 1"/>
          <p:cNvGraphicFramePr>
            <a:graphicFrameLocks noChangeAspect="1"/>
          </p:cNvGraphicFramePr>
          <p:nvPr/>
        </p:nvGraphicFramePr>
        <p:xfrm>
          <a:off x="5286380" y="5572140"/>
          <a:ext cx="649287" cy="428625"/>
        </p:xfrm>
        <a:graphic>
          <a:graphicData uri="http://schemas.openxmlformats.org/presentationml/2006/ole">
            <p:oleObj spid="_x0000_s27651" name="公式" r:id="rId4" imgW="266400" imgH="2030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85720" y="5143512"/>
            <a:ext cx="757242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b="1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~~~~~~~~~~~~~~~~~~~~~~~~~~~~</a:t>
            </a:r>
            <a:endParaRPr lang="zh-CN" altLang="en-US" sz="14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4690C5-E9ED-4F00-BB42-B2796919A211}" type="slidenum">
              <a:rPr lang="zh-CN" altLang="en-US" smtClean="0"/>
              <a:pPr>
                <a:defRPr/>
              </a:pPr>
              <a:t>8</a:t>
            </a:fld>
            <a:endParaRPr lang="zh-CN" altLang="en-US"/>
          </a:p>
        </p:txBody>
      </p:sp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altLang="zh-CN" sz="3200" smtClean="0"/>
              <a:t>5.2  精度评定</a:t>
            </a:r>
            <a:endParaRPr sz="3200"/>
          </a:p>
        </p:txBody>
      </p:sp>
      <p:sp>
        <p:nvSpPr>
          <p:cNvPr id="3" name="矩形 2"/>
          <p:cNvSpPr/>
          <p:nvPr/>
        </p:nvSpPr>
        <p:spPr>
          <a:xfrm>
            <a:off x="214282" y="857232"/>
            <a:ext cx="34676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None/>
            </a:pPr>
            <a:r>
              <a:rPr lang="zh-CN" altLang="en-US" sz="3200" b="1" dirty="0" smtClean="0">
                <a:solidFill>
                  <a:schemeClr val="accent4">
                    <a:lumMod val="75000"/>
                  </a:schemeClr>
                </a:solidFill>
                <a:latin typeface="华文新魏" pitchFamily="2" charset="-122"/>
                <a:ea typeface="华文新魏" pitchFamily="2" charset="-122"/>
              </a:rPr>
              <a:t>一、单位权中误差</a:t>
            </a:r>
          </a:p>
        </p:txBody>
      </p:sp>
      <p:graphicFrame>
        <p:nvGraphicFramePr>
          <p:cNvPr id="84994" name="Object 0"/>
          <p:cNvGraphicFramePr>
            <a:graphicFrameLocks noChangeAspect="1"/>
          </p:cNvGraphicFramePr>
          <p:nvPr/>
        </p:nvGraphicFramePr>
        <p:xfrm>
          <a:off x="1071538" y="1571612"/>
          <a:ext cx="6572296" cy="4565921"/>
        </p:xfrm>
        <a:graphic>
          <a:graphicData uri="http://schemas.openxmlformats.org/presentationml/2006/ole">
            <p:oleObj spid="_x0000_s84994" name="公式" r:id="rId3" imgW="2412720" imgH="1676160" progId="Equation.3">
              <p:embed/>
            </p:oleObj>
          </a:graphicData>
        </a:graphic>
      </p:graphicFrame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23E550-9630-45C0-94F6-D0585FAEB8D7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  <p:pic>
        <p:nvPicPr>
          <p:cNvPr id="6" name="Picture 4">
            <a:extLst>
              <a:ext uri="{FF2B5EF4-FFF2-40B4-BE49-F238E27FC236}">
                <a16:creationId xmlns="" xmlns:a16="http://schemas.microsoft.com/office/drawing/2014/main" id="{7BCE9CE2-CFEA-42A4-8595-A8337081C5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1090" y="6143644"/>
            <a:ext cx="297867" cy="285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从 www.mysoeasy.com 下载">
  <a:themeElements>
    <a:clrScheme name="office资源宝库-www.mySoEasy.com">
      <a:dk1>
        <a:srgbClr val="262626"/>
      </a:dk1>
      <a:lt1>
        <a:srgbClr val="FFFFFF"/>
      </a:lt1>
      <a:dk2>
        <a:srgbClr val="8B8B8B"/>
      </a:dk2>
      <a:lt2>
        <a:srgbClr val="FFFFFF"/>
      </a:lt2>
      <a:accent1>
        <a:srgbClr val="00ADEE"/>
      </a:accent1>
      <a:accent2>
        <a:srgbClr val="00ADEE"/>
      </a:accent2>
      <a:accent3>
        <a:srgbClr val="FFC000"/>
      </a:accent3>
      <a:accent4>
        <a:srgbClr val="EB008B"/>
      </a:accent4>
      <a:accent5>
        <a:srgbClr val="00ADEF"/>
      </a:accent5>
      <a:accent6>
        <a:srgbClr val="9BBB59"/>
      </a:accent6>
      <a:hlink>
        <a:srgbClr val="76923C"/>
      </a:hlink>
      <a:folHlink>
        <a:srgbClr val="A7A711"/>
      </a:folHlink>
    </a:clrScheme>
    <a:fontScheme name="OFFICE资源宝库-www.mysoeasy.com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>
            <a:lumMod val="90000"/>
            <a:lumOff val="1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>
              <a:lumMod val="90000"/>
              <a:lumOff val="1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1400" dirty="0">
            <a:solidFill>
              <a:schemeClr val="tx1">
                <a:lumMod val="90000"/>
                <a:lumOff val="10000"/>
              </a:schemeClr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>
    <a:extraClrScheme>
      <a:clrScheme name="模板从 www.mysoeasy.com 下载 1">
        <a:dk1>
          <a:srgbClr val="8064A2"/>
        </a:dk1>
        <a:lt1>
          <a:srgbClr val="9BBB59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CBDAB5"/>
        </a:accent3>
        <a:accent4>
          <a:srgbClr val="6C548A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6141</TotalTime>
  <Words>2039</Words>
  <Application>Microsoft Office PowerPoint</Application>
  <PresentationFormat>全屏显示(4:3)</PresentationFormat>
  <Paragraphs>315</Paragraphs>
  <Slides>42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44" baseType="lpstr">
      <vt:lpstr>模板从 www.mysoeasy.com 下载</vt:lpstr>
      <vt:lpstr>公式</vt:lpstr>
      <vt:lpstr>第5章  条件平差</vt:lpstr>
      <vt:lpstr>5.1 条件平差原理</vt:lpstr>
      <vt:lpstr>幻灯片 3</vt:lpstr>
      <vt:lpstr>幻灯片 4</vt:lpstr>
      <vt:lpstr>幻灯片 5</vt:lpstr>
      <vt:lpstr>二、法方程及改正数方程</vt:lpstr>
      <vt:lpstr>幻灯片 7</vt:lpstr>
      <vt:lpstr>幻灯片 8</vt:lpstr>
      <vt:lpstr>5.2  精度评定</vt:lpstr>
      <vt:lpstr>幻灯片 10</vt:lpstr>
      <vt:lpstr>幻灯片 11</vt:lpstr>
      <vt:lpstr>补充：控制测量基本概念</vt:lpstr>
      <vt:lpstr>幻灯片 13</vt:lpstr>
      <vt:lpstr>幻灯片 14</vt:lpstr>
      <vt:lpstr>幻灯片 15</vt:lpstr>
      <vt:lpstr>幻灯片 16</vt:lpstr>
      <vt:lpstr>幻灯片 17</vt:lpstr>
      <vt:lpstr>幻灯片 18</vt:lpstr>
      <vt:lpstr>5.4  测角控制网（三角网）条件平差</vt:lpstr>
      <vt:lpstr>幻灯片 20</vt:lpstr>
      <vt:lpstr>极条件</vt:lpstr>
      <vt:lpstr>幻灯片 22</vt:lpstr>
      <vt:lpstr>幻灯片 23</vt:lpstr>
      <vt:lpstr>幻灯片 24</vt:lpstr>
      <vt:lpstr>测角网附合条件r2一般有三种形式：</vt:lpstr>
      <vt:lpstr>5.5 条件平差法应用示例：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5.6 附有参数的条件平差</vt:lpstr>
      <vt:lpstr>幻灯片 37</vt:lpstr>
      <vt:lpstr>幻灯片 38</vt:lpstr>
      <vt:lpstr>幻灯片 39</vt:lpstr>
      <vt:lpstr>幻灯片 40</vt:lpstr>
      <vt:lpstr>幻灯片 41</vt:lpstr>
      <vt:lpstr>幻灯片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chen.zhb;ivywang</dc:creator>
  <cp:lastModifiedBy>wsh</cp:lastModifiedBy>
  <cp:revision>184</cp:revision>
  <dcterms:created xsi:type="dcterms:W3CDTF">2012-09-05T06:51:19Z</dcterms:created>
  <dcterms:modified xsi:type="dcterms:W3CDTF">2021-06-21T07:43:57Z</dcterms:modified>
  <cp:contentStatus>最终状态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模板ID">
    <vt:lpwstr>A30220130116A07</vt:lpwstr>
  </property>
  <property fmtid="{D5CDD505-2E9C-101B-9397-08002B2CF9AE}" pid="3" name="标题">
    <vt:lpwstr>梦幻柔美花朵</vt:lpwstr>
  </property>
  <property fmtid="{D5CDD505-2E9C-101B-9397-08002B2CF9AE}" pid="4" name="使用说明">
    <vt:lpwstr>PPT背景模板是PPT文档的格式、布局、图形效果整套美化方案，应用后不会改变PPT演示文稿本身的内容，仅仅使内容格式发生变化。点击【套用到文档】按钮即可套用该模板。</vt:lpwstr>
  </property>
  <property fmtid="{D5CDD505-2E9C-101B-9397-08002B2CF9AE}" pid="5" name="适用软件">
    <vt:lpwstr>PowerPoint 2007及以上版本</vt:lpwstr>
  </property>
  <property fmtid="{D5CDD505-2E9C-101B-9397-08002B2CF9AE}" pid="6" name="使用软件">
    <vt:lpwstr>ppt</vt:lpwstr>
  </property>
  <property fmtid="{D5CDD505-2E9C-101B-9397-08002B2CF9AE}" pid="7" name="相关案例">
    <vt:lpwstr>854</vt:lpwstr>
  </property>
  <property fmtid="{D5CDD505-2E9C-101B-9397-08002B2CF9AE}" pid="8" name="关键字">
    <vt:lpwstr>PPT背景模板 PPT 格式 梦幻 柔美 花朵 花 植物 自然 清新 简洁 时尚 V2</vt:lpwstr>
  </property>
  <property fmtid="{D5CDD505-2E9C-101B-9397-08002B2CF9AE}" pid="9" name="模板缩略图">
    <vt:lpwstr>A30220130116A07.png</vt:lpwstr>
  </property>
  <property fmtid="{D5CDD505-2E9C-101B-9397-08002B2CF9AE}" pid="10" name="显示VIP等级">
    <vt:lpwstr>2</vt:lpwstr>
  </property>
  <property fmtid="{D5CDD505-2E9C-101B-9397-08002B2CF9AE}" pid="11" name="附件ID">
    <vt:lpwstr>A30220130116A0701</vt:lpwstr>
  </property>
  <property fmtid="{D5CDD505-2E9C-101B-9397-08002B2CF9AE}" pid="12" name="缩略图标题">
    <vt:lpwstr>梦幻柔美花朵</vt:lpwstr>
  </property>
  <property fmtid="{D5CDD505-2E9C-101B-9397-08002B2CF9AE}" pid="13" name="附件路径">
    <vt:lpwstr>A30220130116A0701.pptx</vt:lpwstr>
  </property>
  <property fmtid="{D5CDD505-2E9C-101B-9397-08002B2CF9AE}" pid="14" name="附件缩略图">
    <vt:lpwstr>A30220130116A0701.png</vt:lpwstr>
  </property>
  <property fmtid="{D5CDD505-2E9C-101B-9397-08002B2CF9AE}" pid="15" name="VIP等级">
    <vt:lpwstr>2</vt:lpwstr>
  </property>
  <property fmtid="{D5CDD505-2E9C-101B-9397-08002B2CF9AE}" pid="16" name="是否可购买">
    <vt:lpwstr>1</vt:lpwstr>
  </property>
  <property fmtid="{D5CDD505-2E9C-101B-9397-08002B2CF9AE}" pid="17" name="价格">
    <vt:lpwstr>25</vt:lpwstr>
  </property>
  <property fmtid="{D5CDD505-2E9C-101B-9397-08002B2CF9AE}" pid="18" name="操作代码">
    <vt:lpwstr>2</vt:lpwstr>
  </property>
  <property fmtid="{D5CDD505-2E9C-101B-9397-08002B2CF9AE}" pid="19" name="_MarkAsFinal">
    <vt:bool>true</vt:bool>
  </property>
</Properties>
</file>